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1"/>
  </p:sldMasterIdLst>
  <p:notesMasterIdLst>
    <p:notesMasterId r:id="rId35"/>
  </p:notesMasterIdLst>
  <p:sldIdLst>
    <p:sldId id="263" r:id="rId2"/>
    <p:sldId id="264" r:id="rId3"/>
    <p:sldId id="257" r:id="rId4"/>
    <p:sldId id="258" r:id="rId5"/>
    <p:sldId id="259" r:id="rId6"/>
    <p:sldId id="265" r:id="rId7"/>
    <p:sldId id="266" r:id="rId8"/>
    <p:sldId id="268" r:id="rId9"/>
    <p:sldId id="269" r:id="rId10"/>
    <p:sldId id="270" r:id="rId11"/>
    <p:sldId id="271" r:id="rId12"/>
    <p:sldId id="273" r:id="rId13"/>
    <p:sldId id="274" r:id="rId14"/>
    <p:sldId id="275" r:id="rId15"/>
    <p:sldId id="276" r:id="rId16"/>
    <p:sldId id="277" r:id="rId17"/>
    <p:sldId id="278" r:id="rId18"/>
    <p:sldId id="283" r:id="rId19"/>
    <p:sldId id="286" r:id="rId20"/>
    <p:sldId id="284" r:id="rId21"/>
    <p:sldId id="279" r:id="rId22"/>
    <p:sldId id="280" r:id="rId23"/>
    <p:sldId id="282" r:id="rId24"/>
    <p:sldId id="281" r:id="rId25"/>
    <p:sldId id="288" r:id="rId26"/>
    <p:sldId id="289" r:id="rId27"/>
    <p:sldId id="285" r:id="rId28"/>
    <p:sldId id="287" r:id="rId29"/>
    <p:sldId id="290" r:id="rId30"/>
    <p:sldId id="261" r:id="rId31"/>
    <p:sldId id="262" r:id="rId32"/>
    <p:sldId id="260" r:id="rId33"/>
    <p:sldId id="29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A38710-AB5B-468D-92BA-C4E5DB64BA6A}" type="datetimeFigureOut">
              <a:rPr lang="en-US" smtClean="0"/>
              <a:t>10/14/2015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236326-A2B8-43D6-9A68-CFBEDBFA2330}" type="slidenum">
              <a:rPr lang="en-US" smtClean="0"/>
              <a:t>‹#›</a:t>
            </a:fld>
            <a:endParaRPr lang="en-US" dirty="0"/>
          </a:p>
        </p:txBody>
      </p:sp>
    </p:spTree>
    <p:extLst>
      <p:ext uri="{BB962C8B-B14F-4D97-AF65-F5344CB8AC3E}">
        <p14:creationId xmlns:p14="http://schemas.microsoft.com/office/powerpoint/2010/main" val="1244727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766B29-A8E9-4F30-816E-F5774E0AF0A2}" type="slidenum">
              <a:rPr lang="en-US"/>
              <a:pPr fontAlgn="base">
                <a:spcBef>
                  <a:spcPct val="0"/>
                </a:spcBef>
                <a:spcAft>
                  <a:spcPct val="0"/>
                </a:spcAft>
                <a:defRPr/>
              </a:pPr>
              <a:t>1</a:t>
            </a:fld>
            <a:endParaRPr lang="en-US" dirty="0"/>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1DEDFD1-54A3-41C0-9D3C-B706A0CA9D39}" type="slidenum">
              <a:rPr lang="en-US" altLang="en-US" smtClean="0">
                <a:latin typeface="Times New Roman" pitchFamily="18" charset="0"/>
              </a:rPr>
              <a:pPr/>
              <a:t>14</a:t>
            </a:fld>
            <a:endParaRPr lang="en-US" altLang="en-US" dirty="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B2BE5A5-B8D1-45F8-BA2A-D35EAA8E0D20}" type="slidenum">
              <a:rPr lang="en-US" altLang="en-US" smtClean="0">
                <a:latin typeface="Times New Roman" pitchFamily="18" charset="0"/>
              </a:rPr>
              <a:pPr/>
              <a:t>15</a:t>
            </a:fld>
            <a:endParaRPr lang="en-US" altLang="en-US" dirty="0" smtClean="0">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a:p>
            <a:endParaRPr lang="en-US" altLang="en-US" sz="24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12E5728-2FE9-4610-97D4-51833F6C05A3}" type="slidenum">
              <a:rPr lang="en-US" altLang="en-US" smtClean="0">
                <a:latin typeface="Times New Roman" pitchFamily="18" charset="0"/>
              </a:rPr>
              <a:pPr/>
              <a:t>16</a:t>
            </a:fld>
            <a:endParaRPr lang="en-US" altLang="en-US" dirty="0" smtClean="0">
              <a:latin typeface="Times New Roman"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B8C3632-0356-4FFC-81AC-2273475A574A}" type="slidenum">
              <a:rPr lang="en-US" altLang="en-US" smtClean="0">
                <a:latin typeface="Times New Roman" pitchFamily="18" charset="0"/>
              </a:rPr>
              <a:pPr/>
              <a:t>17</a:t>
            </a:fld>
            <a:endParaRPr lang="en-US" altLang="en-US" dirty="0" smtClean="0">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A5D78E0-6D86-4FA4-B41C-144496240492}" type="slidenum">
              <a:rPr lang="en-US" altLang="en-US" smtClean="0">
                <a:latin typeface="Times New Roman" pitchFamily="18" charset="0"/>
              </a:rPr>
              <a:pPr/>
              <a:t>18</a:t>
            </a:fld>
            <a:endParaRPr lang="en-US" altLang="en-US" dirty="0" smtClean="0">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0EA58B8-CE22-45E1-9F1C-8C232A74B4C6}" type="slidenum">
              <a:rPr lang="en-US" altLang="en-US" smtClean="0">
                <a:latin typeface="Times New Roman" pitchFamily="18" charset="0"/>
              </a:rPr>
              <a:pPr/>
              <a:t>19</a:t>
            </a:fld>
            <a:endParaRPr lang="en-US" altLang="en-US" dirty="0" smtClean="0">
              <a:latin typeface="Times New Roman"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C42C8CF-3B4A-42B4-9563-49B8A6B7B793}" type="slidenum">
              <a:rPr lang="en-US" altLang="en-US" smtClean="0">
                <a:latin typeface="Times New Roman" pitchFamily="18" charset="0"/>
              </a:rPr>
              <a:pPr/>
              <a:t>20</a:t>
            </a:fld>
            <a:endParaRPr lang="en-US" altLang="en-US" dirty="0" smtClean="0">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smtClean="0"/>
              <a:t>Non bulk packages have a max. cap. Less than:</a:t>
            </a:r>
          </a:p>
          <a:p>
            <a:r>
              <a:rPr lang="en-US" altLang="en-US" sz="1800" dirty="0" smtClean="0"/>
              <a:t>- For Liquids   &lt;119 gallons (450 liters)</a:t>
            </a:r>
          </a:p>
          <a:p>
            <a:endParaRPr lang="en-US" altLang="en-US" sz="1800" dirty="0" smtClean="0"/>
          </a:p>
          <a:p>
            <a:r>
              <a:rPr lang="en-US" altLang="en-US" sz="1800" dirty="0" smtClean="0"/>
              <a:t>- For Solids    &lt;882 pounds (400 kilograms)</a:t>
            </a:r>
          </a:p>
          <a:p>
            <a:endParaRPr lang="en-US" altLang="en-US" sz="1800" dirty="0" smtClean="0"/>
          </a:p>
          <a:p>
            <a:r>
              <a:rPr lang="en-US" altLang="en-US" sz="1800" dirty="0" smtClean="0"/>
              <a:t>- For Gas    &lt;1,000 pounds (454 kilograms)</a:t>
            </a:r>
          </a:p>
          <a:p>
            <a:endParaRPr lang="en-US" altLang="en-US" sz="1800" dirty="0" smtClean="0"/>
          </a:p>
          <a:p>
            <a:r>
              <a:rPr lang="en-US" altLang="en-US" sz="1800" dirty="0" smtClean="0"/>
              <a:t>Bulk packages anything greater than non-bulk quantity.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3FAC44-9A49-41E9-BB84-40B6371370B6}" type="slidenum">
              <a:rPr lang="en-US" altLang="en-US" smtClean="0">
                <a:latin typeface="Times New Roman" pitchFamily="18" charset="0"/>
              </a:rPr>
              <a:pPr/>
              <a:t>21</a:t>
            </a:fld>
            <a:endParaRPr lang="en-US" altLang="en-US" dirty="0" smtClean="0">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a:p>
            <a:endParaRPr lang="en-US" altLang="en-US" sz="24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C773DF8-8589-41A2-B074-498EC859C4CF}" type="slidenum">
              <a:rPr lang="en-US" altLang="en-US" smtClean="0">
                <a:latin typeface="Times New Roman" pitchFamily="18" charset="0"/>
              </a:rPr>
              <a:pPr/>
              <a:t>22</a:t>
            </a:fld>
            <a:endParaRPr lang="en-US" altLang="en-US" dirty="0" smtClean="0">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F5C260C-C36C-4486-A8AB-F55B08BC7396}" type="slidenum">
              <a:rPr lang="en-US" altLang="en-US" smtClean="0">
                <a:latin typeface="Times New Roman" pitchFamily="18" charset="0"/>
              </a:rPr>
              <a:pPr/>
              <a:t>23</a:t>
            </a:fld>
            <a:endParaRPr lang="en-US" altLang="en-US" dirty="0" smtClean="0">
              <a:latin typeface="Times New Roman"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4BF774-8970-4C7C-8B2C-A21D2585D36D}" type="slidenum">
              <a:rPr lang="en-US" smtClean="0"/>
              <a:t>2</a:t>
            </a:fld>
            <a:endParaRPr lang="en-US" dirty="0"/>
          </a:p>
        </p:txBody>
      </p:sp>
    </p:spTree>
    <p:extLst>
      <p:ext uri="{BB962C8B-B14F-4D97-AF65-F5344CB8AC3E}">
        <p14:creationId xmlns:p14="http://schemas.microsoft.com/office/powerpoint/2010/main" val="101347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0D3BCF-7C0E-47B2-A3DE-667CA14681CE}" type="slidenum">
              <a:rPr lang="en-US" altLang="en-US" smtClean="0">
                <a:latin typeface="Times New Roman" pitchFamily="18" charset="0"/>
              </a:rPr>
              <a:pPr/>
              <a:t>24</a:t>
            </a:fld>
            <a:endParaRPr lang="en-US" altLang="en-US" dirty="0" smtClean="0">
              <a:latin typeface="Times New Roman"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2068217-3AE6-453F-9A60-36B04CE65A09}" type="slidenum">
              <a:rPr lang="en-US" altLang="en-US" smtClean="0">
                <a:latin typeface="Times New Roman" pitchFamily="18" charset="0"/>
              </a:rPr>
              <a:pPr/>
              <a:t>25</a:t>
            </a:fld>
            <a:endParaRPr lang="en-US" altLang="en-US" dirty="0" smtClean="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D9EE3A-9B9C-4B0F-BE8A-6783FD77E0DB}" type="slidenum">
              <a:rPr lang="en-US" altLang="en-US" smtClean="0">
                <a:latin typeface="Times New Roman" pitchFamily="18" charset="0"/>
              </a:rPr>
              <a:pPr/>
              <a:t>26</a:t>
            </a:fld>
            <a:endParaRPr lang="en-US" altLang="en-US" dirty="0" smtClean="0">
              <a:latin typeface="Times New Roman"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b="1" dirty="0" smtClean="0"/>
              <a:t>Non bulk ID marking</a:t>
            </a:r>
            <a:endParaRPr lang="en-US" altLang="en-US" sz="1600" dirty="0" smtClean="0"/>
          </a:p>
          <a:p>
            <a:r>
              <a:rPr lang="en-US" altLang="en-US" sz="1600" dirty="0" smtClean="0"/>
              <a:t>- when 4,000 kg (8,820 lbs.) or more is picked up at an individual location</a:t>
            </a:r>
          </a:p>
          <a:p>
            <a:endParaRPr lang="en-US" altLang="en-US" sz="1600" dirty="0" smtClean="0"/>
          </a:p>
          <a:p>
            <a:r>
              <a:rPr lang="en-US" altLang="en-US" sz="1600" b="1" dirty="0" smtClean="0"/>
              <a:t>Bulk package ID# marking</a:t>
            </a:r>
            <a:endParaRPr lang="en-US" altLang="en-US" sz="1600" dirty="0" smtClean="0"/>
          </a:p>
          <a:p>
            <a:r>
              <a:rPr lang="en-US" altLang="en-US" sz="1600" dirty="0" smtClean="0"/>
              <a:t>- all 4 sides for packages with &gt;1,000 cap. Or more</a:t>
            </a:r>
          </a:p>
          <a:p>
            <a:r>
              <a:rPr lang="en-US" altLang="en-US" sz="1600" dirty="0" smtClean="0"/>
              <a:t>- on 2 opposing sides for bulk packages &lt;1,000 gal. Cap.</a:t>
            </a:r>
          </a:p>
          <a:p>
            <a:endParaRPr lang="en-US" altLang="en-US" sz="1600" dirty="0" smtClean="0"/>
          </a:p>
          <a:p>
            <a:endParaRPr lang="en-US" altLang="en-US" sz="1600" dirty="0" smtClean="0"/>
          </a:p>
          <a:p>
            <a:endParaRPr lang="en-US" altLang="en-US" sz="16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8FB6AEE-2CEF-4F38-AC92-2562DA436653}" type="slidenum">
              <a:rPr lang="en-US" altLang="en-US" smtClean="0">
                <a:latin typeface="Times New Roman" pitchFamily="18" charset="0"/>
              </a:rPr>
              <a:pPr/>
              <a:t>27</a:t>
            </a:fld>
            <a:endParaRPr lang="en-US" altLang="en-US" dirty="0" smtClean="0">
              <a:latin typeface="Times New Roman"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207B870-85AA-4E4E-A982-02A4BF3151DD}" type="slidenum">
              <a:rPr lang="en-US" altLang="en-US" smtClean="0">
                <a:latin typeface="Times New Roman" pitchFamily="18" charset="0"/>
              </a:rPr>
              <a:pPr/>
              <a:t>28</a:t>
            </a:fld>
            <a:endParaRPr lang="en-US" altLang="en-US" dirty="0" smtClean="0">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6C6E04-D422-47AD-B71A-53D28F25CF68}" type="slidenum">
              <a:rPr lang="en-US" altLang="en-US" smtClean="0">
                <a:latin typeface="Times New Roman" pitchFamily="18" charset="0"/>
              </a:rPr>
              <a:pPr/>
              <a:t>29</a:t>
            </a:fld>
            <a:endParaRPr lang="en-US" altLang="en-US" dirty="0" smtClean="0">
              <a:latin typeface="Times New Roman"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a:p>
            <a:endParaRPr lang="en-US" altLang="en-US" sz="24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E04E450-9BC7-4423-A3F1-A9CD91AD5781}" type="slidenum">
              <a:rPr lang="en-US" altLang="en-US" smtClean="0">
                <a:latin typeface="Times New Roman" pitchFamily="18" charset="0"/>
              </a:rPr>
              <a:pPr/>
              <a:t>7</a:t>
            </a:fld>
            <a:endParaRPr lang="en-US" altLang="en-US" dirty="0" smtClean="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a:p>
            <a:endParaRPr lang="en-US" altLang="en-US" sz="24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AAC5920-7F05-446C-9F84-5B7C59A4763E}" type="slidenum">
              <a:rPr lang="en-US" altLang="en-US" smtClean="0">
                <a:latin typeface="Times New Roman" pitchFamily="18" charset="0"/>
              </a:rPr>
              <a:pPr/>
              <a:t>8</a:t>
            </a:fld>
            <a:endParaRPr lang="en-US" altLang="en-US" dirty="0" smtClean="0">
              <a:latin typeface="Times New Roman"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73C317A-4585-45A5-8F0B-73097D2A822D}" type="slidenum">
              <a:rPr lang="en-US" altLang="en-US" smtClean="0">
                <a:latin typeface="Times New Roman" pitchFamily="18" charset="0"/>
              </a:rPr>
              <a:pPr/>
              <a:t>9</a:t>
            </a:fld>
            <a:endParaRPr lang="en-US" altLang="en-US" dirty="0" smtClean="0">
              <a:latin typeface="Times New Roman"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D6FD4E0-8D13-4D13-964B-46852F340441}" type="slidenum">
              <a:rPr lang="en-US" altLang="en-US" smtClean="0">
                <a:latin typeface="Times New Roman" pitchFamily="18" charset="0"/>
              </a:rPr>
              <a:pPr/>
              <a:t>10</a:t>
            </a:fld>
            <a:endParaRPr lang="en-US" altLang="en-US" dirty="0" smtClean="0">
              <a:latin typeface="Times New Roman"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b="1" dirty="0" smtClean="0"/>
              <a:t>Security Awareness</a:t>
            </a:r>
            <a:r>
              <a:rPr lang="en-US" altLang="en-US" sz="1600" dirty="0" smtClean="0"/>
              <a:t> must be provided to all hazmat employees - it must include:</a:t>
            </a:r>
          </a:p>
          <a:p>
            <a:r>
              <a:rPr lang="en-US" altLang="en-US" sz="1600" dirty="0" smtClean="0"/>
              <a:t>-- awareness of security risks associated with hazmat transportation </a:t>
            </a:r>
          </a:p>
          <a:p>
            <a:r>
              <a:rPr lang="en-US" altLang="en-US" sz="1600" dirty="0" smtClean="0"/>
              <a:t>--methods designed to enhance transportation security  </a:t>
            </a:r>
          </a:p>
          <a:p>
            <a:endParaRPr lang="en-US" altLang="en-US" sz="1600" dirty="0" smtClean="0"/>
          </a:p>
          <a:p>
            <a:r>
              <a:rPr lang="en-US" altLang="en-US" sz="1600" dirty="0" smtClean="0"/>
              <a:t>--it must also  include a component covering how to recognize &amp; respond to possible security threats.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513E3CC-40BB-4D86-A954-DC7C8B44FDE1}" type="slidenum">
              <a:rPr lang="en-US" altLang="en-US" smtClean="0">
                <a:latin typeface="Times New Roman" pitchFamily="18" charset="0"/>
              </a:rPr>
              <a:pPr/>
              <a:t>11</a:t>
            </a:fld>
            <a:endParaRPr lang="en-US" altLang="en-US" dirty="0" smtClean="0">
              <a:latin typeface="Times New Roman"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b="1" dirty="0" smtClean="0"/>
              <a:t>Security Awareness</a:t>
            </a:r>
            <a:r>
              <a:rPr lang="en-US" altLang="en-US" sz="1600" dirty="0" smtClean="0"/>
              <a:t> must be provided to all hazmat employees - it must include:</a:t>
            </a:r>
          </a:p>
          <a:p>
            <a:r>
              <a:rPr lang="en-US" altLang="en-US" sz="1600" dirty="0" smtClean="0"/>
              <a:t>-- awareness of security risks associated with hazmat transportation </a:t>
            </a:r>
          </a:p>
          <a:p>
            <a:r>
              <a:rPr lang="en-US" altLang="en-US" sz="1600" dirty="0" smtClean="0"/>
              <a:t>--methods designed to enhance transportation security  </a:t>
            </a:r>
          </a:p>
          <a:p>
            <a:endParaRPr lang="en-US" altLang="en-US" sz="1600" dirty="0" smtClean="0"/>
          </a:p>
          <a:p>
            <a:r>
              <a:rPr lang="en-US" altLang="en-US" sz="1600" dirty="0" smtClean="0"/>
              <a:t>--it must also  include a component covering how to recognize &amp; respond to possible security threats.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D64176-64D1-4370-A29D-45C35D76CE52}" type="slidenum">
              <a:rPr lang="en-US" altLang="en-US" smtClean="0">
                <a:latin typeface="Times New Roman" pitchFamily="18" charset="0"/>
              </a:rPr>
              <a:pPr/>
              <a:t>12</a:t>
            </a:fld>
            <a:endParaRPr lang="en-US" altLang="en-US"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B373D40-48AB-4E29-9A2C-29ECF6C882EA}" type="slidenum">
              <a:rPr lang="en-US" altLang="en-US" smtClean="0">
                <a:latin typeface="Times New Roman" pitchFamily="18" charset="0"/>
              </a:rPr>
              <a:pPr/>
              <a:t>13</a:t>
            </a:fld>
            <a:endParaRPr lang="en-US" altLang="en-US" dirty="0" smtClean="0">
              <a:latin typeface="Times New Roman"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a:p>
            <a:endParaRPr lang="en-US" altLang="en-US" sz="24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2469447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172151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4251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1FADD7E-9CDE-4070-B4DF-DEA86CE31E86}" type="slidenum">
              <a:rPr lang="en-US"/>
              <a:pPr>
                <a:defRPr/>
              </a:pPr>
              <a:t>‹#›</a:t>
            </a:fld>
            <a:endParaRPr lang="en-US" dirty="0"/>
          </a:p>
        </p:txBody>
      </p:sp>
    </p:spTree>
    <p:extLst>
      <p:ext uri="{BB962C8B-B14F-4D97-AF65-F5344CB8AC3E}">
        <p14:creationId xmlns:p14="http://schemas.microsoft.com/office/powerpoint/2010/main" val="282621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05000"/>
            <a:ext cx="4038600" cy="4114800"/>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DA9D83A-8833-43ED-A556-B66E54740D18}" type="slidenum">
              <a:rPr lang="en-US"/>
              <a:pPr>
                <a:defRPr/>
              </a:pPr>
              <a:t>‹#›</a:t>
            </a:fld>
            <a:endParaRPr lang="en-US" dirty="0"/>
          </a:p>
        </p:txBody>
      </p:sp>
    </p:spTree>
    <p:extLst>
      <p:ext uri="{BB962C8B-B14F-4D97-AF65-F5344CB8AC3E}">
        <p14:creationId xmlns:p14="http://schemas.microsoft.com/office/powerpoint/2010/main" val="2910052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00C661EE-5ADF-4C51-B990-4D58D876831A}" type="slidenum">
              <a:rPr lang="en-US"/>
              <a:pPr>
                <a:defRPr/>
              </a:pPr>
              <a:t>‹#›</a:t>
            </a:fld>
            <a:endParaRPr lang="en-US" dirty="0"/>
          </a:p>
        </p:txBody>
      </p:sp>
    </p:spTree>
    <p:extLst>
      <p:ext uri="{BB962C8B-B14F-4D97-AF65-F5344CB8AC3E}">
        <p14:creationId xmlns:p14="http://schemas.microsoft.com/office/powerpoint/2010/main" val="2462263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11588FC-6F27-4B37-9C61-9AFB9C180C11}" type="slidenum">
              <a:rPr lang="en-US"/>
              <a:pPr>
                <a:defRPr/>
              </a:pPr>
              <a:t>‹#›</a:t>
            </a:fld>
            <a:endParaRPr lang="en-US" dirty="0"/>
          </a:p>
        </p:txBody>
      </p:sp>
    </p:spTree>
    <p:extLst>
      <p:ext uri="{BB962C8B-B14F-4D97-AF65-F5344CB8AC3E}">
        <p14:creationId xmlns:p14="http://schemas.microsoft.com/office/powerpoint/2010/main" val="275477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1213149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839442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311726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401095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138551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1138747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4113261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33F4C-A838-4B59-8DEF-D398704FE931}" type="datetimeFigureOut">
              <a:rPr lang="en-US" smtClean="0"/>
              <a:t>10/14/2015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E60317-3F47-44E5-9533-CA1D47B9A797}" type="slidenum">
              <a:rPr lang="en-US" smtClean="0"/>
              <a:t>‹#›</a:t>
            </a:fld>
            <a:endParaRPr lang="en-US" dirty="0"/>
          </a:p>
        </p:txBody>
      </p:sp>
    </p:spTree>
    <p:extLst>
      <p:ext uri="{BB962C8B-B14F-4D97-AF65-F5344CB8AC3E}">
        <p14:creationId xmlns:p14="http://schemas.microsoft.com/office/powerpoint/2010/main" val="208858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202B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33F4C-A838-4B59-8DEF-D398704FE931}" type="datetimeFigureOut">
              <a:rPr lang="en-US" smtClean="0"/>
              <a:t>10/14/2015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60317-3F47-44E5-9533-CA1D47B9A797}" type="slidenum">
              <a:rPr lang="en-US" smtClean="0"/>
              <a:t>‹#›</a:t>
            </a:fld>
            <a:endParaRPr lang="en-US" dirty="0"/>
          </a:p>
        </p:txBody>
      </p:sp>
    </p:spTree>
    <p:extLst>
      <p:ext uri="{BB962C8B-B14F-4D97-AF65-F5344CB8AC3E}">
        <p14:creationId xmlns:p14="http://schemas.microsoft.com/office/powerpoint/2010/main" val="148854704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4.pn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1.png"/><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DEP1"/>
          <p:cNvPicPr>
            <a:picLocks noChangeAspect="1" noChangeArrowheads="1"/>
          </p:cNvPicPr>
          <p:nvPr/>
        </p:nvPicPr>
        <p:blipFill>
          <a:blip r:embed="rId3">
            <a:lum bright="70000" contrast="-70000"/>
          </a:blip>
          <a:srcRect/>
          <a:stretch>
            <a:fillRect/>
          </a:stretch>
        </p:blipFill>
        <p:spPr bwMode="auto">
          <a:xfrm>
            <a:off x="0" y="0"/>
            <a:ext cx="9144000" cy="6858000"/>
          </a:xfrm>
          <a:prstGeom prst="rect">
            <a:avLst/>
          </a:prstGeom>
          <a:noFill/>
          <a:ln w="9525">
            <a:noFill/>
            <a:miter lim="800000"/>
            <a:headEnd/>
            <a:tailEnd/>
          </a:ln>
          <a:effectLst>
            <a:outerShdw blurRad="50800" dist="50800" dir="5400000" algn="ctr" rotWithShape="0">
              <a:srgbClr val="000000"/>
            </a:outerShdw>
          </a:effectLst>
        </p:spPr>
      </p:pic>
      <p:sp>
        <p:nvSpPr>
          <p:cNvPr id="2054" name="Rectangle 6"/>
          <p:cNvSpPr>
            <a:spLocks noChangeArrowheads="1"/>
          </p:cNvSpPr>
          <p:nvPr/>
        </p:nvSpPr>
        <p:spPr bwMode="auto">
          <a:xfrm>
            <a:off x="1371600" y="762000"/>
            <a:ext cx="6246813" cy="131127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n-US" sz="4000" dirty="0">
                <a:effectLst>
                  <a:outerShdw blurRad="38100" dist="38100" dir="2700000" algn="tl">
                    <a:srgbClr val="C0C0C0"/>
                  </a:outerShdw>
                </a:effectLst>
              </a:rPr>
              <a:t>New Jersey Department of Environmental Protection</a:t>
            </a:r>
          </a:p>
        </p:txBody>
      </p:sp>
      <p:sp>
        <p:nvSpPr>
          <p:cNvPr id="2055" name="Rectangle 7"/>
          <p:cNvSpPr>
            <a:spLocks noChangeArrowheads="1"/>
          </p:cNvSpPr>
          <p:nvPr/>
        </p:nvSpPr>
        <p:spPr bwMode="auto">
          <a:xfrm>
            <a:off x="1143000" y="2133600"/>
            <a:ext cx="6821488" cy="708025"/>
          </a:xfrm>
          <a:prstGeom prst="rect">
            <a:avLst/>
          </a:prstGeom>
          <a:noFill/>
          <a:ln w="9525">
            <a:noFill/>
            <a:miter lim="800000"/>
            <a:headEnd/>
            <a:tailEnd/>
          </a:ln>
          <a:effectLst/>
        </p:spPr>
        <p:txBody>
          <a:bodyPr>
            <a:spAutoFit/>
          </a:bodyPr>
          <a:lstStyle/>
          <a:p>
            <a:pPr fontAlgn="auto">
              <a:spcBef>
                <a:spcPts val="0"/>
              </a:spcBef>
              <a:spcAft>
                <a:spcPts val="0"/>
              </a:spcAft>
              <a:defRPr/>
            </a:pPr>
            <a:r>
              <a:rPr lang="en-US" sz="4000" dirty="0">
                <a:effectLst>
                  <a:outerShdw blurRad="38100" dist="38100" dir="2700000" algn="tl">
                    <a:srgbClr val="C0C0C0"/>
                  </a:outerShdw>
                </a:effectLst>
              </a:rPr>
              <a:t>Transportation Oversight Unit</a:t>
            </a:r>
            <a:endParaRPr lang="en-US" sz="2000" dirty="0">
              <a:effectLst>
                <a:outerShdw blurRad="38100" dist="38100" dir="2700000" algn="tl">
                  <a:srgbClr val="C0C0C0"/>
                </a:outerShdw>
              </a:effectLst>
            </a:endParaRPr>
          </a:p>
        </p:txBody>
      </p:sp>
      <p:sp>
        <p:nvSpPr>
          <p:cNvPr id="14340" name="Rectangle 8"/>
          <p:cNvSpPr>
            <a:spLocks noChangeArrowheads="1"/>
          </p:cNvSpPr>
          <p:nvPr/>
        </p:nvSpPr>
        <p:spPr bwMode="auto">
          <a:xfrm>
            <a:off x="1524000" y="3108325"/>
            <a:ext cx="6351588" cy="2898775"/>
          </a:xfrm>
          <a:prstGeom prst="rect">
            <a:avLst/>
          </a:prstGeom>
          <a:noFill/>
          <a:ln w="9525">
            <a:noFill/>
            <a:miter lim="800000"/>
            <a:headEnd/>
            <a:tailEnd/>
          </a:ln>
        </p:spPr>
        <p:txBody>
          <a:bodyPr>
            <a:spAutoFit/>
          </a:bodyPr>
          <a:lstStyle/>
          <a:p>
            <a:r>
              <a:rPr lang="en-US" dirty="0" smtClean="0"/>
              <a:t>Bob </a:t>
            </a:r>
            <a:r>
              <a:rPr lang="en-US" dirty="0"/>
              <a:t>Gomez, Supervisor</a:t>
            </a:r>
          </a:p>
          <a:p>
            <a:r>
              <a:rPr lang="en-US" dirty="0"/>
              <a:t>Ron Feehan, </a:t>
            </a:r>
            <a:r>
              <a:rPr lang="en-US" dirty="0" smtClean="0"/>
              <a:t>Lawrence </a:t>
            </a:r>
            <a:r>
              <a:rPr lang="en-US" dirty="0"/>
              <a:t>Lewis, </a:t>
            </a:r>
            <a:r>
              <a:rPr lang="en-US" dirty="0" smtClean="0"/>
              <a:t>Chris Farrar</a:t>
            </a:r>
            <a:endParaRPr lang="en-US" dirty="0"/>
          </a:p>
          <a:p>
            <a:r>
              <a:rPr lang="en-US" dirty="0"/>
              <a:t>&amp; Mike Kosierowski</a:t>
            </a:r>
          </a:p>
          <a:p>
            <a:pPr algn="ctr"/>
            <a:endParaRPr lang="en-US" dirty="0"/>
          </a:p>
          <a:p>
            <a:pPr algn="ctr"/>
            <a:r>
              <a:rPr lang="en-US" sz="2800" dirty="0"/>
              <a:t>9 Ewing Street, Mail Code 09-01</a:t>
            </a:r>
          </a:p>
          <a:p>
            <a:pPr algn="ctr"/>
            <a:r>
              <a:rPr lang="en-US" sz="2800" dirty="0"/>
              <a:t>P.O. Box 420</a:t>
            </a:r>
          </a:p>
          <a:p>
            <a:pPr algn="ctr"/>
            <a:r>
              <a:rPr lang="en-US" sz="2800" dirty="0"/>
              <a:t>Trenton, New Jersey  </a:t>
            </a:r>
            <a:r>
              <a:rPr lang="en-US" sz="2800" dirty="0" smtClean="0"/>
              <a:t>08625-0420</a:t>
            </a:r>
            <a:endParaRPr lang="en-US" sz="2800" dirty="0"/>
          </a:p>
          <a:p>
            <a:pPr algn="ctr"/>
            <a:r>
              <a:rPr lang="en-US" sz="2800" dirty="0"/>
              <a:t>(609) 292-6305</a:t>
            </a:r>
          </a:p>
        </p:txBody>
      </p:sp>
    </p:spTree>
    <p:extLst>
      <p:ext uri="{BB962C8B-B14F-4D97-AF65-F5344CB8AC3E}">
        <p14:creationId xmlns:p14="http://schemas.microsoft.com/office/powerpoint/2010/main" val="2567167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292100"/>
            <a:ext cx="8229600" cy="1308100"/>
          </a:xfrm>
        </p:spPr>
        <p:txBody>
          <a:bodyPr>
            <a:normAutofit fontScale="90000"/>
          </a:bodyPr>
          <a:lstStyle/>
          <a:p>
            <a:pPr algn="ctr" eaLnBrk="1" hangingPunct="1">
              <a:defRPr/>
            </a:pPr>
            <a:r>
              <a:rPr lang="en-US" sz="4000" dirty="0" smtClean="0">
                <a:solidFill>
                  <a:schemeClr val="bg1"/>
                </a:solidFill>
                <a:latin typeface="Arial" charset="0"/>
              </a:rPr>
              <a:t>DOT Requirements Applicable to Hazardous Waste Generator’s</a:t>
            </a:r>
          </a:p>
        </p:txBody>
      </p:sp>
      <p:sp>
        <p:nvSpPr>
          <p:cNvPr id="152579" name="Rectangle 3"/>
          <p:cNvSpPr>
            <a:spLocks noGrp="1" noChangeArrowheads="1"/>
          </p:cNvSpPr>
          <p:nvPr>
            <p:ph idx="1"/>
          </p:nvPr>
        </p:nvSpPr>
        <p:spPr>
          <a:xfrm>
            <a:off x="457200" y="1524000"/>
            <a:ext cx="8229600" cy="4495800"/>
          </a:xfrm>
        </p:spPr>
        <p:txBody>
          <a:bodyPr>
            <a:normAutofit/>
          </a:bodyPr>
          <a:lstStyle/>
          <a:p>
            <a:pPr lvl="1" eaLnBrk="1" hangingPunct="1">
              <a:lnSpc>
                <a:spcPct val="130000"/>
              </a:lnSpc>
              <a:buClr>
                <a:schemeClr val="tx1"/>
              </a:buClr>
              <a:buFont typeface="Wingdings" pitchFamily="2" charset="2"/>
              <a:buChar char="§"/>
              <a:defRPr/>
            </a:pPr>
            <a:r>
              <a:rPr lang="en-US" sz="1600" dirty="0" smtClean="0">
                <a:solidFill>
                  <a:schemeClr val="bg1"/>
                </a:solidFill>
                <a:latin typeface="Arial" charset="0"/>
              </a:rPr>
              <a:t>Training 172.704 - cont.</a:t>
            </a:r>
          </a:p>
          <a:p>
            <a:pPr lvl="2" eaLnBrk="1" hangingPunct="1">
              <a:lnSpc>
                <a:spcPct val="110000"/>
              </a:lnSpc>
              <a:buClr>
                <a:schemeClr val="tx1"/>
              </a:buClr>
              <a:defRPr/>
            </a:pPr>
            <a:r>
              <a:rPr lang="en-US" sz="1600" dirty="0" smtClean="0">
                <a:solidFill>
                  <a:schemeClr val="bg1"/>
                </a:solidFill>
                <a:latin typeface="Arial" charset="0"/>
              </a:rPr>
              <a:t> </a:t>
            </a:r>
            <a:r>
              <a:rPr lang="en-US" sz="2000" u="sng" dirty="0" smtClean="0">
                <a:solidFill>
                  <a:schemeClr val="bg1"/>
                </a:solidFill>
                <a:latin typeface="Arial" charset="0"/>
              </a:rPr>
              <a:t>Security awareness &amp; In-depth security training</a:t>
            </a:r>
            <a:r>
              <a:rPr lang="en-US" sz="1600" dirty="0" smtClean="0">
                <a:solidFill>
                  <a:schemeClr val="bg1"/>
                </a:solidFill>
                <a:latin typeface="Arial" charset="0"/>
              </a:rPr>
              <a:t> </a:t>
            </a:r>
          </a:p>
          <a:p>
            <a:pPr lvl="3" eaLnBrk="1" hangingPunct="1">
              <a:lnSpc>
                <a:spcPct val="110000"/>
              </a:lnSpc>
              <a:buClr>
                <a:schemeClr val="tx1"/>
              </a:buClr>
              <a:defRPr/>
            </a:pPr>
            <a:r>
              <a:rPr lang="en-US" sz="1600" dirty="0" smtClean="0">
                <a:solidFill>
                  <a:schemeClr val="bg1"/>
                </a:solidFill>
                <a:latin typeface="Arial" charset="0"/>
              </a:rPr>
              <a:t>Refer to Subpart I (172.800 &amp; 172.804) for security plan specifics</a:t>
            </a:r>
          </a:p>
          <a:p>
            <a:pPr lvl="2" eaLnBrk="1" hangingPunct="1">
              <a:lnSpc>
                <a:spcPct val="110000"/>
              </a:lnSpc>
              <a:buClr>
                <a:schemeClr val="tx1"/>
              </a:buClr>
              <a:buFont typeface="Wingdings" pitchFamily="2" charset="2"/>
              <a:buChar char="Ø"/>
              <a:defRPr/>
            </a:pPr>
            <a:r>
              <a:rPr lang="en-US" sz="1600" dirty="0" smtClean="0">
                <a:solidFill>
                  <a:schemeClr val="bg1"/>
                </a:solidFill>
                <a:latin typeface="Arial" charset="0"/>
              </a:rPr>
              <a:t> </a:t>
            </a:r>
            <a:r>
              <a:rPr lang="en-US" sz="2000" u="sng" dirty="0" smtClean="0">
                <a:solidFill>
                  <a:schemeClr val="bg1"/>
                </a:solidFill>
                <a:latin typeface="Arial" charset="0"/>
              </a:rPr>
              <a:t>Initial &amp; recurrent training</a:t>
            </a:r>
          </a:p>
          <a:p>
            <a:pPr lvl="3" eaLnBrk="1" hangingPunct="1">
              <a:lnSpc>
                <a:spcPct val="110000"/>
              </a:lnSpc>
              <a:buClr>
                <a:schemeClr val="tx1"/>
              </a:buClr>
              <a:buFontTx/>
              <a:buChar char="•"/>
              <a:defRPr/>
            </a:pPr>
            <a:r>
              <a:rPr lang="en-US" sz="1600" dirty="0" smtClean="0">
                <a:solidFill>
                  <a:schemeClr val="bg1"/>
                </a:solidFill>
                <a:latin typeface="Arial" charset="0"/>
              </a:rPr>
              <a:t>Initial completed within 90 days of hire or change in function, may work under </a:t>
            </a:r>
            <a:r>
              <a:rPr lang="en-US" sz="1600" u="sng" dirty="0" smtClean="0">
                <a:solidFill>
                  <a:schemeClr val="bg1"/>
                </a:solidFill>
                <a:latin typeface="Arial" charset="0"/>
              </a:rPr>
              <a:t>direct</a:t>
            </a:r>
            <a:r>
              <a:rPr lang="en-US" sz="1600" dirty="0" smtClean="0">
                <a:solidFill>
                  <a:schemeClr val="bg1"/>
                </a:solidFill>
                <a:latin typeface="Arial" charset="0"/>
              </a:rPr>
              <a:t> supervision of knowledgeable hazmat employee until training is completed</a:t>
            </a:r>
          </a:p>
          <a:p>
            <a:pPr lvl="3" eaLnBrk="1" hangingPunct="1">
              <a:lnSpc>
                <a:spcPct val="110000"/>
              </a:lnSpc>
              <a:buClr>
                <a:schemeClr val="tx1"/>
              </a:buClr>
              <a:buFontTx/>
              <a:buChar char="•"/>
              <a:defRPr/>
            </a:pPr>
            <a:r>
              <a:rPr lang="en-US" sz="1600" dirty="0" smtClean="0">
                <a:solidFill>
                  <a:schemeClr val="bg1"/>
                </a:solidFill>
                <a:latin typeface="Arial" charset="0"/>
              </a:rPr>
              <a:t>Recurrent must be done at least every 3 years</a:t>
            </a:r>
          </a:p>
          <a:p>
            <a:pPr lvl="3" eaLnBrk="1" hangingPunct="1">
              <a:lnSpc>
                <a:spcPct val="110000"/>
              </a:lnSpc>
              <a:buClr>
                <a:schemeClr val="tx1"/>
              </a:buClr>
              <a:buFontTx/>
              <a:buChar char="•"/>
              <a:defRPr/>
            </a:pPr>
            <a:r>
              <a:rPr lang="en-US" sz="1600" dirty="0" smtClean="0">
                <a:solidFill>
                  <a:schemeClr val="bg1"/>
                </a:solidFill>
                <a:latin typeface="Arial" charset="0"/>
              </a:rPr>
              <a:t>Relevant training received from a previous employer or other </a:t>
            </a:r>
          </a:p>
          <a:p>
            <a:pPr lvl="3" eaLnBrk="1" hangingPunct="1">
              <a:lnSpc>
                <a:spcPct val="110000"/>
              </a:lnSpc>
              <a:buClr>
                <a:schemeClr val="tx1"/>
              </a:buClr>
              <a:buFontTx/>
              <a:buNone/>
              <a:defRPr/>
            </a:pPr>
            <a:r>
              <a:rPr lang="en-US" sz="1600" dirty="0" smtClean="0">
                <a:solidFill>
                  <a:schemeClr val="bg1"/>
                </a:solidFill>
                <a:latin typeface="Arial" charset="0"/>
              </a:rPr>
              <a:t>	source is also acceptable</a:t>
            </a:r>
          </a:p>
          <a:p>
            <a:pPr lvl="3" eaLnBrk="1" hangingPunct="1">
              <a:lnSpc>
                <a:spcPct val="110000"/>
              </a:lnSpc>
              <a:buClr>
                <a:schemeClr val="tx1"/>
              </a:buClr>
              <a:buFontTx/>
              <a:buNone/>
              <a:defRPr/>
            </a:pPr>
            <a:r>
              <a:rPr lang="en-US" sz="1600" dirty="0" smtClean="0">
                <a:solidFill>
                  <a:schemeClr val="bg1"/>
                </a:solidFill>
                <a:latin typeface="Arial" charset="0"/>
              </a:rPr>
              <a:t>	</a:t>
            </a:r>
          </a:p>
          <a:p>
            <a:pPr lvl="3" eaLnBrk="1" hangingPunct="1">
              <a:lnSpc>
                <a:spcPct val="110000"/>
              </a:lnSpc>
              <a:buClr>
                <a:schemeClr val="tx1"/>
              </a:buClr>
              <a:buFontTx/>
              <a:buNone/>
              <a:defRPr/>
            </a:pPr>
            <a:endParaRPr lang="en-US" sz="1600" dirty="0" smtClean="0">
              <a:latin typeface="Arial" charset="0"/>
            </a:endParaRPr>
          </a:p>
          <a:p>
            <a:pPr lvl="3" eaLnBrk="1" hangingPunct="1">
              <a:lnSpc>
                <a:spcPct val="110000"/>
              </a:lnSpc>
              <a:buClr>
                <a:schemeClr val="tx1"/>
              </a:buClr>
              <a:buFontTx/>
              <a:buNone/>
              <a:defRPr/>
            </a:pPr>
            <a:r>
              <a:rPr lang="en-US" sz="1000" dirty="0" smtClean="0">
                <a:latin typeface="Arial" charset="0"/>
              </a:rPr>
              <a:t>	</a:t>
            </a:r>
          </a:p>
          <a:p>
            <a:pPr lvl="4" eaLnBrk="1" hangingPunct="1">
              <a:lnSpc>
                <a:spcPct val="110000"/>
              </a:lnSpc>
              <a:buClr>
                <a:schemeClr val="tx1"/>
              </a:buClr>
              <a:buFont typeface="Monotype Sorts" pitchFamily="2" charset="2"/>
              <a:buChar char="ã"/>
              <a:defRPr/>
            </a:pPr>
            <a:endParaRPr lang="en-US" sz="900" dirty="0" smtClean="0">
              <a:latin typeface="Arial" charset="0"/>
            </a:endParaRPr>
          </a:p>
          <a:p>
            <a:pPr lvl="4" eaLnBrk="1" hangingPunct="1">
              <a:lnSpc>
                <a:spcPct val="110000"/>
              </a:lnSpc>
              <a:buClr>
                <a:schemeClr val="tx1"/>
              </a:buClr>
              <a:buFont typeface="Monotype Sorts" pitchFamily="2" charset="2"/>
              <a:buChar char="ã"/>
              <a:defRPr/>
            </a:pPr>
            <a:endParaRPr lang="en-US" sz="900" dirty="0" smtClean="0">
              <a:latin typeface="Arial" charset="0"/>
            </a:endParaRPr>
          </a:p>
          <a:p>
            <a:pPr lvl="3" eaLnBrk="1" hangingPunct="1">
              <a:lnSpc>
                <a:spcPct val="80000"/>
              </a:lnSpc>
              <a:buFont typeface="Monotype Sorts" pitchFamily="2" charset="2"/>
              <a:buChar char="Ý"/>
              <a:defRPr/>
            </a:pPr>
            <a:endParaRPr lang="en-US" sz="900" dirty="0" smtClean="0">
              <a:latin typeface="Arial" charset="0"/>
            </a:endParaRPr>
          </a:p>
        </p:txBody>
      </p:sp>
    </p:spTree>
    <p:extLst>
      <p:ext uri="{BB962C8B-B14F-4D97-AF65-F5344CB8AC3E}">
        <p14:creationId xmlns:p14="http://schemas.microsoft.com/office/powerpoint/2010/main" val="2756063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457200" y="292100"/>
            <a:ext cx="8229600" cy="1308100"/>
          </a:xfrm>
        </p:spPr>
        <p:txBody>
          <a:bodyPr>
            <a:normAutofit fontScale="90000"/>
          </a:bodyPr>
          <a:lstStyle/>
          <a:p>
            <a:pPr algn="ctr" eaLnBrk="1" hangingPunct="1">
              <a:defRPr/>
            </a:pPr>
            <a:r>
              <a:rPr lang="en-US" sz="4000" dirty="0" smtClean="0">
                <a:solidFill>
                  <a:schemeClr val="bg1"/>
                </a:solidFill>
                <a:latin typeface="Arial" charset="0"/>
              </a:rPr>
              <a:t>DOT Requirements Applicable to Hazardous Waste Generator’s</a:t>
            </a:r>
          </a:p>
        </p:txBody>
      </p:sp>
      <p:sp>
        <p:nvSpPr>
          <p:cNvPr id="197635" name="Rectangle 3"/>
          <p:cNvSpPr>
            <a:spLocks noGrp="1" noChangeArrowheads="1"/>
          </p:cNvSpPr>
          <p:nvPr>
            <p:ph idx="1"/>
          </p:nvPr>
        </p:nvSpPr>
        <p:spPr>
          <a:xfrm>
            <a:off x="457200" y="1524000"/>
            <a:ext cx="8229600" cy="4495800"/>
          </a:xfrm>
        </p:spPr>
        <p:txBody>
          <a:bodyPr/>
          <a:lstStyle/>
          <a:p>
            <a:pPr lvl="1" eaLnBrk="1" hangingPunct="1">
              <a:lnSpc>
                <a:spcPct val="130000"/>
              </a:lnSpc>
              <a:buClr>
                <a:schemeClr val="tx1"/>
              </a:buClr>
              <a:buFont typeface="Wingdings" pitchFamily="2" charset="2"/>
              <a:buChar char="§"/>
              <a:defRPr/>
            </a:pPr>
            <a:r>
              <a:rPr lang="en-US" sz="2400" dirty="0" smtClean="0">
                <a:solidFill>
                  <a:schemeClr val="bg1"/>
                </a:solidFill>
                <a:latin typeface="Arial" charset="0"/>
              </a:rPr>
              <a:t>Training 172.704 - cont.</a:t>
            </a:r>
          </a:p>
          <a:p>
            <a:pPr lvl="3" eaLnBrk="1" hangingPunct="1">
              <a:lnSpc>
                <a:spcPct val="90000"/>
              </a:lnSpc>
              <a:buFont typeface="Tahoma" pitchFamily="34" charset="0"/>
              <a:buNone/>
              <a:defRPr/>
            </a:pPr>
            <a:r>
              <a:rPr lang="en-US" sz="2400" b="1" dirty="0" smtClean="0">
                <a:solidFill>
                  <a:schemeClr val="bg1"/>
                </a:solidFill>
              </a:rPr>
              <a:t>Training Records Must Include:</a:t>
            </a:r>
          </a:p>
          <a:p>
            <a:pPr lvl="3" eaLnBrk="1" hangingPunct="1">
              <a:lnSpc>
                <a:spcPct val="90000"/>
              </a:lnSpc>
              <a:buFont typeface="Tahoma" pitchFamily="34" charset="0"/>
              <a:buNone/>
              <a:defRPr/>
            </a:pPr>
            <a:endParaRPr lang="en-US" sz="2400" dirty="0" smtClean="0">
              <a:solidFill>
                <a:schemeClr val="bg1"/>
              </a:solidFill>
            </a:endParaRPr>
          </a:p>
          <a:p>
            <a:pPr lvl="3" eaLnBrk="1" hangingPunct="1">
              <a:lnSpc>
                <a:spcPct val="90000"/>
              </a:lnSpc>
              <a:defRPr/>
            </a:pPr>
            <a:r>
              <a:rPr lang="en-US" sz="2400" dirty="0" smtClean="0">
                <a:solidFill>
                  <a:schemeClr val="bg1"/>
                </a:solidFill>
              </a:rPr>
              <a:t>Hazmat employee's name </a:t>
            </a:r>
          </a:p>
          <a:p>
            <a:pPr lvl="3" eaLnBrk="1" hangingPunct="1">
              <a:lnSpc>
                <a:spcPct val="90000"/>
              </a:lnSpc>
              <a:defRPr/>
            </a:pPr>
            <a:r>
              <a:rPr lang="en-US" sz="2400" dirty="0" smtClean="0">
                <a:solidFill>
                  <a:schemeClr val="bg1"/>
                </a:solidFill>
              </a:rPr>
              <a:t>Completion date of most recent training </a:t>
            </a:r>
          </a:p>
          <a:p>
            <a:pPr lvl="3" eaLnBrk="1" hangingPunct="1">
              <a:lnSpc>
                <a:spcPct val="90000"/>
              </a:lnSpc>
              <a:defRPr/>
            </a:pPr>
            <a:r>
              <a:rPr lang="en-US" sz="2400" dirty="0" smtClean="0">
                <a:solidFill>
                  <a:schemeClr val="bg1"/>
                </a:solidFill>
              </a:rPr>
              <a:t>Training Materials (Copy, description, or location) </a:t>
            </a:r>
          </a:p>
          <a:p>
            <a:pPr lvl="3" eaLnBrk="1" hangingPunct="1">
              <a:lnSpc>
                <a:spcPct val="90000"/>
              </a:lnSpc>
              <a:defRPr/>
            </a:pPr>
            <a:r>
              <a:rPr lang="en-US" sz="2400" dirty="0" smtClean="0">
                <a:solidFill>
                  <a:schemeClr val="bg1"/>
                </a:solidFill>
              </a:rPr>
              <a:t>Name and address of hazmat trainer </a:t>
            </a:r>
          </a:p>
          <a:p>
            <a:pPr lvl="3" eaLnBrk="1" hangingPunct="1">
              <a:lnSpc>
                <a:spcPct val="90000"/>
              </a:lnSpc>
              <a:defRPr/>
            </a:pPr>
            <a:r>
              <a:rPr lang="en-US" sz="2400" dirty="0" smtClean="0">
                <a:solidFill>
                  <a:schemeClr val="bg1"/>
                </a:solidFill>
              </a:rPr>
              <a:t>Certification that the hazmat employee has been trained and tested </a:t>
            </a:r>
          </a:p>
          <a:p>
            <a:pPr lvl="3" eaLnBrk="1" hangingPunct="1">
              <a:lnSpc>
                <a:spcPct val="110000"/>
              </a:lnSpc>
              <a:buClr>
                <a:schemeClr val="tx1"/>
              </a:buClr>
              <a:buFontTx/>
              <a:buNone/>
              <a:defRPr/>
            </a:pPr>
            <a:r>
              <a:rPr lang="en-US" dirty="0" smtClean="0">
                <a:solidFill>
                  <a:schemeClr val="bg1"/>
                </a:solidFill>
                <a:latin typeface="Arial" charset="0"/>
              </a:rPr>
              <a:t>	</a:t>
            </a:r>
          </a:p>
          <a:p>
            <a:pPr lvl="4" eaLnBrk="1" hangingPunct="1">
              <a:lnSpc>
                <a:spcPct val="110000"/>
              </a:lnSpc>
              <a:buClr>
                <a:schemeClr val="tx1"/>
              </a:buClr>
              <a:buFont typeface="Monotype Sorts" pitchFamily="2" charset="2"/>
              <a:buChar char="ã"/>
              <a:defRPr/>
            </a:pPr>
            <a:endParaRPr lang="en-US" sz="1800" dirty="0" smtClean="0">
              <a:latin typeface="Arial" charset="0"/>
            </a:endParaRPr>
          </a:p>
          <a:p>
            <a:pPr lvl="4" eaLnBrk="1" hangingPunct="1">
              <a:lnSpc>
                <a:spcPct val="110000"/>
              </a:lnSpc>
              <a:buClr>
                <a:schemeClr val="tx1"/>
              </a:buClr>
              <a:buFont typeface="Monotype Sorts" pitchFamily="2" charset="2"/>
              <a:buChar char="ã"/>
              <a:defRPr/>
            </a:pPr>
            <a:endParaRPr lang="en-US" sz="1800" dirty="0" smtClean="0">
              <a:latin typeface="Arial" charset="0"/>
            </a:endParaRPr>
          </a:p>
          <a:p>
            <a:pPr lvl="3" eaLnBrk="1" hangingPunct="1">
              <a:lnSpc>
                <a:spcPct val="90000"/>
              </a:lnSpc>
              <a:buFont typeface="Monotype Sorts" pitchFamily="2" charset="2"/>
              <a:buChar char="Ý"/>
              <a:defRPr/>
            </a:pPr>
            <a:endParaRPr lang="en-US" sz="1800" dirty="0" smtClean="0">
              <a:latin typeface="Arial" charset="0"/>
            </a:endParaRPr>
          </a:p>
        </p:txBody>
      </p:sp>
    </p:spTree>
    <p:extLst>
      <p:ext uri="{BB962C8B-B14F-4D97-AF65-F5344CB8AC3E}">
        <p14:creationId xmlns:p14="http://schemas.microsoft.com/office/powerpoint/2010/main" val="1360601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292100"/>
            <a:ext cx="8229600" cy="1231900"/>
          </a:xfrm>
        </p:spPr>
        <p:txBody>
          <a:bodyPr/>
          <a:lstStyle/>
          <a:p>
            <a:pPr eaLnBrk="1" hangingPunct="1">
              <a:defRPr/>
            </a:pPr>
            <a:r>
              <a:rPr lang="en-US" dirty="0" smtClean="0">
                <a:solidFill>
                  <a:schemeClr val="bg1"/>
                </a:solidFill>
              </a:rPr>
              <a:t>Identify Your Waste</a:t>
            </a:r>
          </a:p>
        </p:txBody>
      </p:sp>
      <p:sp>
        <p:nvSpPr>
          <p:cNvPr id="144388" name="Rectangle 4"/>
          <p:cNvSpPr>
            <a:spLocks noGrp="1" noChangeArrowheads="1"/>
          </p:cNvSpPr>
          <p:nvPr>
            <p:ph type="body" sz="half" idx="1"/>
          </p:nvPr>
        </p:nvSpPr>
        <p:spPr>
          <a:xfrm>
            <a:off x="457200" y="1676400"/>
            <a:ext cx="8229600" cy="2209800"/>
          </a:xfrm>
        </p:spPr>
        <p:txBody>
          <a:bodyPr/>
          <a:lstStyle/>
          <a:p>
            <a:pPr eaLnBrk="1" hangingPunct="1">
              <a:defRPr/>
            </a:pPr>
            <a:r>
              <a:rPr lang="en-US" sz="2400" dirty="0" smtClean="0">
                <a:solidFill>
                  <a:schemeClr val="bg1"/>
                </a:solidFill>
              </a:rPr>
              <a:t>Generator knowledge (MSDS, prior analytical)</a:t>
            </a:r>
          </a:p>
          <a:p>
            <a:pPr eaLnBrk="1" hangingPunct="1">
              <a:defRPr/>
            </a:pPr>
            <a:r>
              <a:rPr lang="en-US" sz="2400" dirty="0" smtClean="0">
                <a:solidFill>
                  <a:schemeClr val="bg1"/>
                </a:solidFill>
              </a:rPr>
              <a:t>Testing of waste material</a:t>
            </a:r>
          </a:p>
          <a:p>
            <a:pPr lvl="1" eaLnBrk="1" hangingPunct="1">
              <a:defRPr/>
            </a:pPr>
            <a:r>
              <a:rPr lang="en-US" sz="2000" dirty="0" smtClean="0">
                <a:solidFill>
                  <a:schemeClr val="bg1"/>
                </a:solidFill>
              </a:rPr>
              <a:t>EPA &amp; DOT have very detailed testing methodology protocols</a:t>
            </a:r>
          </a:p>
        </p:txBody>
      </p:sp>
      <p:pic>
        <p:nvPicPr>
          <p:cNvPr id="10248" name="Picture 18" descr="172101tabl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54294"/>
          <a:stretch>
            <a:fillRect/>
          </a:stretch>
        </p:blipFill>
        <p:spPr>
          <a:xfrm>
            <a:off x="5715000" y="3733800"/>
            <a:ext cx="3276600" cy="2286000"/>
          </a:xfrm>
          <a:noFill/>
          <a:extLst>
            <a:ext uri="{909E8E84-426E-40DD-AFC4-6F175D3DCCD1}">
              <a14:hiddenFill xmlns:a14="http://schemas.microsoft.com/office/drawing/2010/main">
                <a:solidFill>
                  <a:srgbClr val="FFFFFF"/>
                </a:solidFill>
              </a14:hiddenFill>
            </a:ext>
          </a:extLst>
        </p:spPr>
      </p:pic>
      <p:pic>
        <p:nvPicPr>
          <p:cNvPr id="10244" name="Picture 7" descr="hazardous-waste-man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733800"/>
            <a:ext cx="28575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spcBef>
                <a:spcPct val="0"/>
              </a:spcBef>
              <a:buClrTx/>
              <a:buSzTx/>
              <a:buFontTx/>
              <a:buNone/>
            </a:pPr>
            <a:endParaRPr lang="en-US" altLang="en-US" sz="2400" dirty="0">
              <a:latin typeface="Times New Roman" pitchFamily="18" charset="0"/>
            </a:endParaRPr>
          </a:p>
        </p:txBody>
      </p:sp>
      <p:sp>
        <p:nvSpPr>
          <p:cNvPr id="10246"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spcBef>
                <a:spcPct val="0"/>
              </a:spcBef>
              <a:buClrTx/>
              <a:buSzTx/>
              <a:buFontTx/>
              <a:buNone/>
            </a:pPr>
            <a:endParaRPr lang="en-US" altLang="en-US" sz="2400" dirty="0">
              <a:latin typeface="Times New Roman" pitchFamily="18" charset="0"/>
            </a:endParaRPr>
          </a:p>
        </p:txBody>
      </p:sp>
      <p:pic>
        <p:nvPicPr>
          <p:cNvPr id="10247" name="Picture 14" descr="thumbn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733800"/>
            <a:ext cx="2216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501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normAutofit/>
          </a:bodyPr>
          <a:lstStyle/>
          <a:p>
            <a:pPr algn="ctr" eaLnBrk="1" hangingPunct="1">
              <a:defRPr/>
            </a:pPr>
            <a:r>
              <a:rPr lang="en-US" dirty="0" smtClean="0">
                <a:solidFill>
                  <a:schemeClr val="bg1"/>
                </a:solidFill>
              </a:rPr>
              <a:t>Examples of Basic Descriptions</a:t>
            </a:r>
          </a:p>
        </p:txBody>
      </p:sp>
      <p:sp>
        <p:nvSpPr>
          <p:cNvPr id="164867" name="Rectangle 3"/>
          <p:cNvSpPr>
            <a:spLocks noGrp="1" noChangeArrowheads="1"/>
          </p:cNvSpPr>
          <p:nvPr>
            <p:ph idx="1"/>
          </p:nvPr>
        </p:nvSpPr>
        <p:spPr>
          <a:xfrm>
            <a:off x="685800" y="1752600"/>
            <a:ext cx="7772400" cy="4267200"/>
          </a:xfrm>
        </p:spPr>
        <p:txBody>
          <a:bodyPr/>
          <a:lstStyle/>
          <a:p>
            <a:pPr lvl="2" eaLnBrk="1" hangingPunct="1">
              <a:lnSpc>
                <a:spcPct val="130000"/>
              </a:lnSpc>
              <a:buClr>
                <a:schemeClr val="tx1"/>
              </a:buClr>
              <a:buFont typeface="Monotype Sorts" pitchFamily="2" charset="2"/>
              <a:buNone/>
              <a:defRPr/>
            </a:pPr>
            <a:endParaRPr lang="en-US" sz="2800" dirty="0" smtClean="0">
              <a:latin typeface="Arial" charset="0"/>
            </a:endParaRPr>
          </a:p>
          <a:p>
            <a:pPr lvl="2" eaLnBrk="1" hangingPunct="1">
              <a:lnSpc>
                <a:spcPct val="130000"/>
              </a:lnSpc>
              <a:buClr>
                <a:schemeClr val="tx1"/>
              </a:buClr>
              <a:buFont typeface="Monotype Sorts" pitchFamily="2" charset="2"/>
              <a:buChar char="u"/>
              <a:defRPr/>
            </a:pPr>
            <a:endParaRPr lang="en-US" sz="2800" dirty="0" smtClean="0">
              <a:latin typeface="Arial" charset="0"/>
            </a:endParaRPr>
          </a:p>
          <a:p>
            <a:pPr lvl="2" eaLnBrk="1" hangingPunct="1">
              <a:lnSpc>
                <a:spcPct val="130000"/>
              </a:lnSpc>
              <a:buClr>
                <a:schemeClr val="tx1"/>
              </a:buClr>
              <a:buFont typeface="Monotype Sorts" pitchFamily="2" charset="2"/>
              <a:buNone/>
              <a:defRPr/>
            </a:pPr>
            <a:endParaRPr lang="en-US" dirty="0" smtClean="0">
              <a:latin typeface="Arial" charset="0"/>
            </a:endParaRPr>
          </a:p>
          <a:p>
            <a:pPr lvl="3" eaLnBrk="1" hangingPunct="1">
              <a:lnSpc>
                <a:spcPct val="130000"/>
              </a:lnSpc>
              <a:buClr>
                <a:schemeClr val="tx1"/>
              </a:buClr>
              <a:buFont typeface="Monotype Sorts" pitchFamily="2" charset="2"/>
              <a:buChar char="u"/>
              <a:defRPr/>
            </a:pPr>
            <a:endParaRPr lang="en-US" dirty="0" smtClean="0">
              <a:latin typeface="Arial" charset="0"/>
            </a:endParaRPr>
          </a:p>
        </p:txBody>
      </p:sp>
      <p:sp>
        <p:nvSpPr>
          <p:cNvPr id="12292" name="Rectangle 4"/>
          <p:cNvSpPr>
            <a:spLocks noChangeArrowheads="1"/>
          </p:cNvSpPr>
          <p:nvPr/>
        </p:nvSpPr>
        <p:spPr bwMode="auto">
          <a:xfrm>
            <a:off x="228600" y="2019300"/>
            <a:ext cx="8763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lvl="2">
              <a:spcBef>
                <a:spcPct val="0"/>
              </a:spcBef>
              <a:buClrTx/>
              <a:buSzTx/>
              <a:buFontTx/>
              <a:buNone/>
            </a:pPr>
            <a:r>
              <a:rPr lang="en-US" altLang="en-US" sz="2000" b="1" dirty="0">
                <a:solidFill>
                  <a:schemeClr val="bg1"/>
                </a:solidFill>
              </a:rPr>
              <a:t>Acetone, 3, UN1090, PGII  </a:t>
            </a:r>
          </a:p>
          <a:p>
            <a:pPr lvl="2">
              <a:spcBef>
                <a:spcPct val="0"/>
              </a:spcBef>
              <a:buClrTx/>
              <a:buSzTx/>
              <a:buFontTx/>
              <a:buNone/>
            </a:pPr>
            <a:r>
              <a:rPr lang="en-US" altLang="en-US" sz="2000" b="1" dirty="0">
                <a:solidFill>
                  <a:schemeClr val="bg1"/>
                </a:solidFill>
              </a:rPr>
              <a:t>Phosphoric acid solution, 8, UN1805, PGIII</a:t>
            </a:r>
            <a:endParaRPr lang="en-US" altLang="en-US" sz="2000" b="1" u="sng" dirty="0">
              <a:solidFill>
                <a:schemeClr val="bg1"/>
              </a:solidFill>
            </a:endParaRPr>
          </a:p>
          <a:p>
            <a:pPr lvl="2">
              <a:spcBef>
                <a:spcPct val="0"/>
              </a:spcBef>
              <a:buClrTx/>
              <a:buSzTx/>
              <a:buFontTx/>
              <a:buNone/>
            </a:pPr>
            <a:r>
              <a:rPr lang="en-US" altLang="en-US" sz="2000" u="sng" dirty="0">
                <a:solidFill>
                  <a:schemeClr val="bg1"/>
                </a:solidFill>
              </a:rPr>
              <a:t>On January 1, 2013, the sequence </a:t>
            </a:r>
            <a:r>
              <a:rPr lang="en-US" altLang="en-US" sz="2000" u="sng" dirty="0" smtClean="0">
                <a:solidFill>
                  <a:schemeClr val="bg1"/>
                </a:solidFill>
              </a:rPr>
              <a:t>was </a:t>
            </a:r>
            <a:r>
              <a:rPr lang="en-US" altLang="en-US" sz="2000" u="sng" dirty="0">
                <a:solidFill>
                  <a:schemeClr val="bg1"/>
                </a:solidFill>
              </a:rPr>
              <a:t>altered to </a:t>
            </a:r>
          </a:p>
          <a:p>
            <a:pPr lvl="2">
              <a:spcBef>
                <a:spcPct val="0"/>
              </a:spcBef>
              <a:buClrTx/>
              <a:buSzTx/>
              <a:buFontTx/>
              <a:buNone/>
            </a:pPr>
            <a:r>
              <a:rPr lang="en-US" altLang="en-US" sz="2000" u="sng" dirty="0">
                <a:solidFill>
                  <a:schemeClr val="bg1"/>
                </a:solidFill>
              </a:rPr>
              <a:t>match the international sequence:</a:t>
            </a:r>
            <a:endParaRPr lang="en-US" altLang="en-US" sz="2000" dirty="0">
              <a:solidFill>
                <a:schemeClr val="bg1"/>
              </a:solidFill>
            </a:endParaRPr>
          </a:p>
          <a:p>
            <a:pPr lvl="2">
              <a:spcBef>
                <a:spcPct val="0"/>
              </a:spcBef>
              <a:buClrTx/>
              <a:buSzTx/>
              <a:buFontTx/>
              <a:buNone/>
            </a:pPr>
            <a:r>
              <a:rPr lang="en-US" altLang="en-US" sz="2000" dirty="0">
                <a:solidFill>
                  <a:schemeClr val="bg1"/>
                </a:solidFill>
              </a:rPr>
              <a:t>     1. </a:t>
            </a:r>
            <a:r>
              <a:rPr lang="en-US" altLang="en-US" sz="2000" u="sng" dirty="0">
                <a:solidFill>
                  <a:schemeClr val="bg1"/>
                </a:solidFill>
              </a:rPr>
              <a:t>UN ID number</a:t>
            </a:r>
          </a:p>
          <a:p>
            <a:pPr lvl="2">
              <a:spcBef>
                <a:spcPct val="0"/>
              </a:spcBef>
              <a:buClrTx/>
              <a:buSzTx/>
              <a:buFontTx/>
              <a:buNone/>
            </a:pPr>
            <a:r>
              <a:rPr lang="en-US" altLang="en-US" sz="2000" dirty="0">
                <a:solidFill>
                  <a:schemeClr val="bg1"/>
                </a:solidFill>
              </a:rPr>
              <a:t>     2. </a:t>
            </a:r>
            <a:r>
              <a:rPr lang="en-US" altLang="en-US" sz="2000" u="sng" dirty="0">
                <a:solidFill>
                  <a:schemeClr val="bg1"/>
                </a:solidFill>
              </a:rPr>
              <a:t>Proper shipping name</a:t>
            </a:r>
          </a:p>
          <a:p>
            <a:pPr lvl="2">
              <a:spcBef>
                <a:spcPct val="0"/>
              </a:spcBef>
              <a:buClrTx/>
              <a:buSzTx/>
              <a:buFontTx/>
              <a:buNone/>
            </a:pPr>
            <a:r>
              <a:rPr lang="en-US" altLang="en-US" sz="2000" dirty="0">
                <a:solidFill>
                  <a:schemeClr val="bg1"/>
                </a:solidFill>
              </a:rPr>
              <a:t>     3. </a:t>
            </a:r>
            <a:r>
              <a:rPr lang="en-US" altLang="en-US" sz="2000" u="sng" dirty="0">
                <a:solidFill>
                  <a:schemeClr val="bg1"/>
                </a:solidFill>
              </a:rPr>
              <a:t>Hazard class</a:t>
            </a:r>
          </a:p>
          <a:p>
            <a:pPr lvl="2">
              <a:spcBef>
                <a:spcPct val="0"/>
              </a:spcBef>
              <a:buClrTx/>
              <a:buSzTx/>
              <a:buFontTx/>
              <a:buNone/>
            </a:pPr>
            <a:r>
              <a:rPr lang="en-US" altLang="en-US" sz="2000" dirty="0">
                <a:solidFill>
                  <a:schemeClr val="bg1"/>
                </a:solidFill>
              </a:rPr>
              <a:t>     4. </a:t>
            </a:r>
            <a:r>
              <a:rPr lang="en-US" altLang="en-US" sz="2000" u="sng" dirty="0">
                <a:solidFill>
                  <a:schemeClr val="bg1"/>
                </a:solidFill>
              </a:rPr>
              <a:t>Packing group</a:t>
            </a:r>
          </a:p>
          <a:p>
            <a:pPr lvl="2">
              <a:spcBef>
                <a:spcPct val="0"/>
              </a:spcBef>
              <a:buClrTx/>
              <a:buSzTx/>
              <a:buFontTx/>
              <a:buNone/>
            </a:pPr>
            <a:endParaRPr lang="en-US" altLang="en-US" sz="2000" u="sng" dirty="0">
              <a:solidFill>
                <a:schemeClr val="bg1"/>
              </a:solidFill>
            </a:endParaRPr>
          </a:p>
          <a:p>
            <a:pPr lvl="2">
              <a:spcBef>
                <a:spcPct val="0"/>
              </a:spcBef>
              <a:buClrTx/>
              <a:buSzTx/>
              <a:buFontTx/>
              <a:buNone/>
            </a:pPr>
            <a:r>
              <a:rPr lang="en-US" altLang="en-US" sz="2000" dirty="0" smtClean="0">
                <a:solidFill>
                  <a:schemeClr val="bg1"/>
                </a:solidFill>
              </a:rPr>
              <a:t>Now the </a:t>
            </a:r>
            <a:r>
              <a:rPr lang="en-US" altLang="en-US" sz="2000" dirty="0">
                <a:solidFill>
                  <a:schemeClr val="bg1"/>
                </a:solidFill>
              </a:rPr>
              <a:t>basic description for these chemicals</a:t>
            </a:r>
          </a:p>
          <a:p>
            <a:pPr lvl="2">
              <a:spcBef>
                <a:spcPct val="0"/>
              </a:spcBef>
              <a:buClrTx/>
              <a:buSzTx/>
              <a:buFontTx/>
              <a:buNone/>
            </a:pPr>
            <a:r>
              <a:rPr lang="en-US" altLang="en-US" sz="2000" dirty="0" smtClean="0">
                <a:solidFill>
                  <a:schemeClr val="bg1"/>
                </a:solidFill>
              </a:rPr>
              <a:t>is:</a:t>
            </a:r>
            <a:endParaRPr lang="en-US" altLang="en-US" sz="2000" dirty="0">
              <a:solidFill>
                <a:schemeClr val="bg1"/>
              </a:solidFill>
            </a:endParaRPr>
          </a:p>
          <a:p>
            <a:pPr lvl="2">
              <a:spcBef>
                <a:spcPct val="0"/>
              </a:spcBef>
              <a:buClrTx/>
              <a:buSzTx/>
              <a:buFontTx/>
              <a:buNone/>
            </a:pPr>
            <a:r>
              <a:rPr lang="en-US" altLang="en-US" sz="2000" dirty="0">
                <a:solidFill>
                  <a:schemeClr val="bg1"/>
                </a:solidFill>
              </a:rPr>
              <a:t>UN1090, Acetone, 3, PGII  </a:t>
            </a:r>
          </a:p>
          <a:p>
            <a:pPr lvl="2">
              <a:spcBef>
                <a:spcPct val="0"/>
              </a:spcBef>
              <a:buClrTx/>
              <a:buSzTx/>
              <a:buFontTx/>
              <a:buNone/>
            </a:pPr>
            <a:r>
              <a:rPr lang="en-US" altLang="en-US" sz="2000" dirty="0">
                <a:solidFill>
                  <a:schemeClr val="bg1"/>
                </a:solidFill>
              </a:rPr>
              <a:t>UN1805, Phosphoric acid solution, 8, </a:t>
            </a:r>
            <a:r>
              <a:rPr lang="en-US" altLang="en-US" sz="2000" dirty="0" smtClean="0">
                <a:solidFill>
                  <a:schemeClr val="bg1"/>
                </a:solidFill>
              </a:rPr>
              <a:t>PGIII </a:t>
            </a:r>
            <a:endParaRPr lang="en-US" altLang="en-US" sz="2000" dirty="0">
              <a:solidFill>
                <a:schemeClr val="bg1"/>
              </a:solidFill>
            </a:endParaRPr>
          </a:p>
        </p:txBody>
      </p:sp>
    </p:spTree>
    <p:extLst>
      <p:ext uri="{BB962C8B-B14F-4D97-AF65-F5344CB8AC3E}">
        <p14:creationId xmlns:p14="http://schemas.microsoft.com/office/powerpoint/2010/main" val="550521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manif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9604375" cy="957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5" name="Rectangle 9"/>
          <p:cNvSpPr>
            <a:spLocks noGrp="1" noChangeArrowheads="1"/>
          </p:cNvSpPr>
          <p:nvPr>
            <p:ph type="title"/>
          </p:nvPr>
        </p:nvSpPr>
        <p:spPr>
          <a:xfrm>
            <a:off x="457200" y="292100"/>
            <a:ext cx="8229600" cy="698500"/>
          </a:xfrm>
        </p:spPr>
        <p:txBody>
          <a:bodyPr>
            <a:normAutofit fontScale="90000"/>
          </a:bodyPr>
          <a:lstStyle/>
          <a:p>
            <a:pPr eaLnBrk="1" hangingPunct="1">
              <a:defRPr/>
            </a:pPr>
            <a:r>
              <a:rPr lang="en-US" sz="4000" dirty="0" smtClean="0">
                <a:solidFill>
                  <a:schemeClr val="accent2"/>
                </a:solidFill>
              </a:rPr>
              <a:t>Shipping Paper – HW Manifest</a:t>
            </a:r>
          </a:p>
        </p:txBody>
      </p:sp>
      <p:sp>
        <p:nvSpPr>
          <p:cNvPr id="142346" name="Rectangle 10"/>
          <p:cNvSpPr>
            <a:spLocks noGrp="1" noChangeArrowheads="1"/>
          </p:cNvSpPr>
          <p:nvPr>
            <p:ph idx="1"/>
          </p:nvPr>
        </p:nvSpPr>
        <p:spPr/>
        <p:txBody>
          <a:bodyPr/>
          <a:lstStyle/>
          <a:p>
            <a:pPr eaLnBrk="1" hangingPunct="1">
              <a:defRPr/>
            </a:pPr>
            <a:endParaRPr lang="en-US" dirty="0" smtClean="0"/>
          </a:p>
        </p:txBody>
      </p:sp>
    </p:spTree>
    <p:extLst>
      <p:ext uri="{BB962C8B-B14F-4D97-AF65-F5344CB8AC3E}">
        <p14:creationId xmlns:p14="http://schemas.microsoft.com/office/powerpoint/2010/main" val="3265392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fontScale="90000"/>
          </a:bodyPr>
          <a:lstStyle/>
          <a:p>
            <a:pPr algn="ctr" eaLnBrk="1" hangingPunct="1">
              <a:defRPr/>
            </a:pPr>
            <a:r>
              <a:rPr lang="en-US" sz="4000" dirty="0" smtClean="0">
                <a:solidFill>
                  <a:schemeClr val="bg1"/>
                </a:solidFill>
                <a:latin typeface="Arial" charset="0"/>
              </a:rPr>
              <a:t> </a:t>
            </a:r>
            <a:r>
              <a:rPr lang="en-US" sz="3200" dirty="0" smtClean="0">
                <a:solidFill>
                  <a:schemeClr val="bg1"/>
                </a:solidFill>
                <a:latin typeface="Arial" charset="0"/>
              </a:rPr>
              <a:t>Uniform Hazardous Waste Manifest is the Shipping Paper For Hazardous Waste</a:t>
            </a:r>
            <a:r>
              <a:rPr lang="en-US" sz="4000" dirty="0" smtClean="0">
                <a:solidFill>
                  <a:schemeClr val="bg1"/>
                </a:solidFill>
                <a:latin typeface="Arial" charset="0"/>
              </a:rPr>
              <a:t> </a:t>
            </a:r>
          </a:p>
        </p:txBody>
      </p:sp>
      <p:sp>
        <p:nvSpPr>
          <p:cNvPr id="84995" name="Rectangle 3"/>
          <p:cNvSpPr>
            <a:spLocks noGrp="1" noChangeArrowheads="1"/>
          </p:cNvSpPr>
          <p:nvPr>
            <p:ph idx="1"/>
          </p:nvPr>
        </p:nvSpPr>
        <p:spPr>
          <a:xfrm>
            <a:off x="685800" y="1752600"/>
            <a:ext cx="7772400" cy="4267200"/>
          </a:xfrm>
        </p:spPr>
        <p:txBody>
          <a:bodyPr/>
          <a:lstStyle/>
          <a:p>
            <a:pPr lvl="1" eaLnBrk="1" hangingPunct="1">
              <a:lnSpc>
                <a:spcPct val="130000"/>
              </a:lnSpc>
              <a:buClr>
                <a:schemeClr val="tx1"/>
              </a:buClr>
              <a:buFont typeface="Wingdings" pitchFamily="2" charset="2"/>
              <a:buChar char="§"/>
              <a:defRPr/>
            </a:pPr>
            <a:r>
              <a:rPr lang="en-US" sz="2400" dirty="0" smtClean="0">
                <a:solidFill>
                  <a:schemeClr val="bg1"/>
                </a:solidFill>
                <a:latin typeface="Arial" charset="0"/>
              </a:rPr>
              <a:t>Select basic shipping description from the 172.101 Table by:</a:t>
            </a:r>
          </a:p>
          <a:p>
            <a:pPr lvl="3" eaLnBrk="1" hangingPunct="1">
              <a:lnSpc>
                <a:spcPct val="90000"/>
              </a:lnSpc>
              <a:buFont typeface="Wingdings" pitchFamily="2" charset="2"/>
              <a:buChar char="Ø"/>
              <a:defRPr/>
            </a:pPr>
            <a:r>
              <a:rPr lang="en-US" dirty="0" smtClean="0">
                <a:solidFill>
                  <a:schemeClr val="bg1"/>
                </a:solidFill>
                <a:latin typeface="Arial" charset="0"/>
              </a:rPr>
              <a:t> Selecting proper shipping name (PSN)</a:t>
            </a:r>
          </a:p>
          <a:p>
            <a:pPr lvl="3" eaLnBrk="1" hangingPunct="1">
              <a:lnSpc>
                <a:spcPct val="90000"/>
              </a:lnSpc>
              <a:buFont typeface="Wingdings" pitchFamily="2" charset="2"/>
              <a:buChar char="Ø"/>
              <a:defRPr/>
            </a:pPr>
            <a:r>
              <a:rPr lang="en-US" dirty="0" smtClean="0">
                <a:solidFill>
                  <a:schemeClr val="bg1"/>
                </a:solidFill>
                <a:latin typeface="Arial" charset="0"/>
              </a:rPr>
              <a:t> Hazard Class</a:t>
            </a:r>
          </a:p>
          <a:p>
            <a:pPr lvl="3" eaLnBrk="1" hangingPunct="1">
              <a:buFont typeface="Wingdings" pitchFamily="2" charset="2"/>
              <a:buChar char="Ø"/>
              <a:defRPr/>
            </a:pPr>
            <a:r>
              <a:rPr lang="en-US" dirty="0" smtClean="0">
                <a:solidFill>
                  <a:schemeClr val="bg1"/>
                </a:solidFill>
                <a:latin typeface="Arial" charset="0"/>
              </a:rPr>
              <a:t> ID number</a:t>
            </a:r>
          </a:p>
          <a:p>
            <a:pPr lvl="3" eaLnBrk="1" hangingPunct="1">
              <a:lnSpc>
                <a:spcPct val="110000"/>
              </a:lnSpc>
              <a:buFont typeface="Wingdings" pitchFamily="2" charset="2"/>
              <a:buChar char="Ø"/>
              <a:defRPr/>
            </a:pPr>
            <a:r>
              <a:rPr lang="en-US" dirty="0" smtClean="0">
                <a:solidFill>
                  <a:schemeClr val="bg1"/>
                </a:solidFill>
                <a:latin typeface="Arial" charset="0"/>
              </a:rPr>
              <a:t> Packing Group</a:t>
            </a:r>
          </a:p>
          <a:p>
            <a:pPr lvl="3" eaLnBrk="1" hangingPunct="1">
              <a:lnSpc>
                <a:spcPct val="110000"/>
              </a:lnSpc>
              <a:buFont typeface="Wingdings" pitchFamily="2" charset="2"/>
              <a:buChar char="Ø"/>
              <a:defRPr/>
            </a:pPr>
            <a:r>
              <a:rPr lang="en-US" dirty="0" smtClean="0">
                <a:solidFill>
                  <a:schemeClr val="bg1"/>
                </a:solidFill>
                <a:latin typeface="Arial" charset="0"/>
              </a:rPr>
              <a:t> Total quantity being shipped</a:t>
            </a:r>
          </a:p>
          <a:p>
            <a:pPr lvl="3" eaLnBrk="1" hangingPunct="1">
              <a:lnSpc>
                <a:spcPct val="110000"/>
              </a:lnSpc>
              <a:buFont typeface="Wingdings" pitchFamily="2" charset="2"/>
              <a:buChar char="Ø"/>
              <a:defRPr/>
            </a:pPr>
            <a:r>
              <a:rPr lang="en-US" dirty="0" smtClean="0">
                <a:solidFill>
                  <a:schemeClr val="bg1"/>
                </a:solidFill>
                <a:latin typeface="Arial" charset="0"/>
              </a:rPr>
              <a:t> If the PSN does not include the word “waste” &amp; hazardous waste is being shipped the word waste must precede the proper shipping name</a:t>
            </a:r>
          </a:p>
          <a:p>
            <a:pPr lvl="2" eaLnBrk="1" hangingPunct="1">
              <a:lnSpc>
                <a:spcPct val="130000"/>
              </a:lnSpc>
              <a:buClr>
                <a:schemeClr val="tx1"/>
              </a:buClr>
              <a:buFont typeface="Monotype Sorts" pitchFamily="2" charset="2"/>
              <a:buChar char="u"/>
              <a:defRPr/>
            </a:pPr>
            <a:endParaRPr lang="en-US" dirty="0" smtClean="0">
              <a:solidFill>
                <a:schemeClr val="bg1"/>
              </a:solidFill>
              <a:latin typeface="Arial" charset="0"/>
            </a:endParaRPr>
          </a:p>
          <a:p>
            <a:pPr lvl="2" eaLnBrk="1" hangingPunct="1">
              <a:lnSpc>
                <a:spcPct val="130000"/>
              </a:lnSpc>
              <a:buClr>
                <a:schemeClr val="tx1"/>
              </a:buClr>
              <a:buFont typeface="Monotype Sorts" pitchFamily="2" charset="2"/>
              <a:buChar char="u"/>
              <a:defRPr/>
            </a:pPr>
            <a:endParaRPr lang="en-US" dirty="0" smtClean="0">
              <a:latin typeface="Arial" charset="0"/>
            </a:endParaRPr>
          </a:p>
          <a:p>
            <a:pPr lvl="2" eaLnBrk="1" hangingPunct="1">
              <a:lnSpc>
                <a:spcPct val="130000"/>
              </a:lnSpc>
              <a:buClr>
                <a:schemeClr val="tx1"/>
              </a:buClr>
              <a:buFont typeface="Monotype Sorts" pitchFamily="2" charset="2"/>
              <a:buNone/>
              <a:defRPr/>
            </a:pPr>
            <a:endParaRPr lang="en-US" sz="2000" dirty="0" smtClean="0">
              <a:latin typeface="Arial" charset="0"/>
            </a:endParaRPr>
          </a:p>
          <a:p>
            <a:pPr lvl="3" eaLnBrk="1" hangingPunct="1">
              <a:lnSpc>
                <a:spcPct val="130000"/>
              </a:lnSpc>
              <a:buClr>
                <a:schemeClr val="tx1"/>
              </a:buClr>
              <a:buFont typeface="Monotype Sorts" pitchFamily="2" charset="2"/>
              <a:buChar char="u"/>
              <a:defRPr/>
            </a:pPr>
            <a:endParaRPr lang="en-US" sz="1800" dirty="0" smtClean="0">
              <a:latin typeface="Arial" charset="0"/>
            </a:endParaRPr>
          </a:p>
        </p:txBody>
      </p:sp>
    </p:spTree>
    <p:extLst>
      <p:ext uri="{BB962C8B-B14F-4D97-AF65-F5344CB8AC3E}">
        <p14:creationId xmlns:p14="http://schemas.microsoft.com/office/powerpoint/2010/main" val="3704740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92100"/>
            <a:ext cx="8229600" cy="1308100"/>
          </a:xfrm>
        </p:spPr>
        <p:txBody>
          <a:bodyPr>
            <a:normAutofit/>
          </a:bodyPr>
          <a:lstStyle/>
          <a:p>
            <a:pPr algn="ctr" eaLnBrk="1" hangingPunct="1">
              <a:defRPr/>
            </a:pPr>
            <a:r>
              <a:rPr lang="en-US" sz="3200" dirty="0" smtClean="0">
                <a:solidFill>
                  <a:schemeClr val="bg1"/>
                </a:solidFill>
                <a:latin typeface="Arial" charset="0"/>
              </a:rPr>
              <a:t>Uniform Hazardous Waste Manifest is the Shipping Paper For Hazardous Waste</a:t>
            </a:r>
          </a:p>
        </p:txBody>
      </p:sp>
      <p:sp>
        <p:nvSpPr>
          <p:cNvPr id="99331" name="Rectangle 3"/>
          <p:cNvSpPr>
            <a:spLocks noGrp="1" noChangeArrowheads="1"/>
          </p:cNvSpPr>
          <p:nvPr>
            <p:ph idx="1"/>
          </p:nvPr>
        </p:nvSpPr>
        <p:spPr>
          <a:xfrm>
            <a:off x="457200" y="1676400"/>
            <a:ext cx="8229600" cy="4343400"/>
          </a:xfrm>
        </p:spPr>
        <p:txBody>
          <a:bodyPr/>
          <a:lstStyle/>
          <a:p>
            <a:pPr lvl="1" eaLnBrk="1" hangingPunct="1">
              <a:buClr>
                <a:schemeClr val="tx1"/>
              </a:buClr>
              <a:buFont typeface="Wingdings" pitchFamily="2" charset="2"/>
              <a:buChar char="§"/>
              <a:defRPr/>
            </a:pPr>
            <a:r>
              <a:rPr lang="en-US" sz="2400" dirty="0" smtClean="0">
                <a:solidFill>
                  <a:schemeClr val="bg1"/>
                </a:solidFill>
                <a:latin typeface="Arial" charset="0"/>
              </a:rPr>
              <a:t>Shipping Paper Cont.</a:t>
            </a:r>
          </a:p>
          <a:p>
            <a:pPr lvl="3" eaLnBrk="1" hangingPunct="1">
              <a:buFont typeface="Wingdings" pitchFamily="2" charset="2"/>
              <a:buChar char="Ø"/>
              <a:defRPr/>
            </a:pPr>
            <a:r>
              <a:rPr lang="en-US" dirty="0" smtClean="0">
                <a:solidFill>
                  <a:schemeClr val="bg1"/>
                </a:solidFill>
                <a:latin typeface="Arial" charset="0"/>
              </a:rPr>
              <a:t> Provide Emergency Response Information</a:t>
            </a:r>
          </a:p>
          <a:p>
            <a:pPr lvl="4" eaLnBrk="1" hangingPunct="1">
              <a:buClr>
                <a:schemeClr val="tx1"/>
              </a:buClr>
              <a:buFontTx/>
              <a:buChar char="•"/>
              <a:defRPr/>
            </a:pPr>
            <a:r>
              <a:rPr lang="en-US" dirty="0" smtClean="0">
                <a:solidFill>
                  <a:schemeClr val="bg1"/>
                </a:solidFill>
                <a:latin typeface="Arial" charset="0"/>
              </a:rPr>
              <a:t>(E.R.G. # or MSDS form)</a:t>
            </a:r>
          </a:p>
          <a:p>
            <a:pPr lvl="3" eaLnBrk="1" hangingPunct="1">
              <a:lnSpc>
                <a:spcPct val="110000"/>
              </a:lnSpc>
              <a:buFont typeface="Wingdings" pitchFamily="2" charset="2"/>
              <a:buChar char="Ø"/>
              <a:defRPr/>
            </a:pPr>
            <a:r>
              <a:rPr lang="en-US" dirty="0" smtClean="0">
                <a:solidFill>
                  <a:schemeClr val="bg1"/>
                </a:solidFill>
                <a:latin typeface="Arial" charset="0"/>
              </a:rPr>
              <a:t> Emergency Response Telephone number, see 172.604</a:t>
            </a:r>
          </a:p>
          <a:p>
            <a:pPr lvl="4" eaLnBrk="1" hangingPunct="1">
              <a:lnSpc>
                <a:spcPct val="110000"/>
              </a:lnSpc>
              <a:buClr>
                <a:schemeClr val="tx1"/>
              </a:buClr>
              <a:buFontTx/>
              <a:buChar char="•"/>
              <a:defRPr/>
            </a:pPr>
            <a:r>
              <a:rPr lang="en-US" dirty="0" smtClean="0">
                <a:solidFill>
                  <a:schemeClr val="bg1"/>
                </a:solidFill>
                <a:latin typeface="Arial" charset="0"/>
              </a:rPr>
              <a:t>Monitored at all times the material is in transportation (until it is accepted at TSD)</a:t>
            </a:r>
          </a:p>
          <a:p>
            <a:pPr lvl="4" eaLnBrk="1" hangingPunct="1">
              <a:lnSpc>
                <a:spcPct val="110000"/>
              </a:lnSpc>
              <a:buClr>
                <a:schemeClr val="tx1"/>
              </a:buClr>
              <a:buFontTx/>
              <a:buChar char="•"/>
              <a:defRPr/>
            </a:pPr>
            <a:r>
              <a:rPr lang="en-US" dirty="0" smtClean="0">
                <a:solidFill>
                  <a:schemeClr val="bg1"/>
                </a:solidFill>
                <a:latin typeface="Arial" charset="0"/>
              </a:rPr>
              <a:t>Person must have knowledge of material being shipped &amp; have comprehensive ER information of the material or immediate access to someone who has this knowledge.</a:t>
            </a:r>
          </a:p>
          <a:p>
            <a:pPr lvl="3" eaLnBrk="1" hangingPunct="1">
              <a:buFont typeface="Monotype Sorts" pitchFamily="2" charset="2"/>
              <a:buChar char="Ý"/>
              <a:defRPr/>
            </a:pPr>
            <a:endParaRPr lang="en-US" dirty="0" smtClean="0">
              <a:latin typeface="Arial" charset="0"/>
            </a:endParaRPr>
          </a:p>
        </p:txBody>
      </p:sp>
    </p:spTree>
    <p:extLst>
      <p:ext uri="{BB962C8B-B14F-4D97-AF65-F5344CB8AC3E}">
        <p14:creationId xmlns:p14="http://schemas.microsoft.com/office/powerpoint/2010/main" val="707472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92100"/>
            <a:ext cx="8229600" cy="1308100"/>
          </a:xfrm>
        </p:spPr>
        <p:txBody>
          <a:bodyPr>
            <a:normAutofit/>
          </a:bodyPr>
          <a:lstStyle/>
          <a:p>
            <a:pPr algn="ctr" eaLnBrk="1" hangingPunct="1">
              <a:defRPr/>
            </a:pPr>
            <a:r>
              <a:rPr lang="en-US" sz="3200" dirty="0" smtClean="0">
                <a:solidFill>
                  <a:schemeClr val="bg1"/>
                </a:solidFill>
                <a:latin typeface="Arial" charset="0"/>
              </a:rPr>
              <a:t>Uniform Hazardous Waste Manifest is the Shipping Paper For Hazardous Waste</a:t>
            </a:r>
          </a:p>
        </p:txBody>
      </p:sp>
      <p:sp>
        <p:nvSpPr>
          <p:cNvPr id="103427" name="Rectangle 3"/>
          <p:cNvSpPr>
            <a:spLocks noGrp="1" noChangeArrowheads="1"/>
          </p:cNvSpPr>
          <p:nvPr>
            <p:ph idx="1"/>
          </p:nvPr>
        </p:nvSpPr>
        <p:spPr>
          <a:xfrm>
            <a:off x="457200" y="1676400"/>
            <a:ext cx="8229600" cy="4343400"/>
          </a:xfrm>
        </p:spPr>
        <p:txBody>
          <a:bodyPr/>
          <a:lstStyle/>
          <a:p>
            <a:pPr lvl="1" eaLnBrk="1" hangingPunct="1">
              <a:lnSpc>
                <a:spcPct val="180000"/>
              </a:lnSpc>
              <a:buClr>
                <a:schemeClr val="tx1"/>
              </a:buClr>
              <a:buFont typeface="Wingdings" pitchFamily="2" charset="2"/>
              <a:buChar char="§"/>
              <a:defRPr/>
            </a:pPr>
            <a:r>
              <a:rPr lang="en-US" dirty="0" smtClean="0">
                <a:solidFill>
                  <a:schemeClr val="bg1"/>
                </a:solidFill>
                <a:latin typeface="Arial" charset="0"/>
              </a:rPr>
              <a:t>Shipping Paper Cont.</a:t>
            </a:r>
          </a:p>
          <a:p>
            <a:pPr lvl="3" eaLnBrk="1" hangingPunct="1">
              <a:lnSpc>
                <a:spcPct val="130000"/>
              </a:lnSpc>
              <a:buFont typeface="Wingdings" pitchFamily="2" charset="2"/>
              <a:buChar char="Ø"/>
              <a:defRPr/>
            </a:pPr>
            <a:r>
              <a:rPr lang="en-US" sz="2400" dirty="0" smtClean="0">
                <a:latin typeface="Arial" charset="0"/>
              </a:rPr>
              <a:t> </a:t>
            </a:r>
            <a:r>
              <a:rPr lang="en-US" sz="2400" u="sng" dirty="0" smtClean="0">
                <a:solidFill>
                  <a:srgbClr val="FF0000"/>
                </a:solidFill>
                <a:latin typeface="Arial" charset="0"/>
              </a:rPr>
              <a:t>Generator Certification</a:t>
            </a:r>
            <a:r>
              <a:rPr lang="en-US" sz="2400" dirty="0" smtClean="0">
                <a:solidFill>
                  <a:srgbClr val="FF0000"/>
                </a:solidFill>
                <a:latin typeface="Arial" charset="0"/>
              </a:rPr>
              <a:t> 172.204</a:t>
            </a:r>
          </a:p>
          <a:p>
            <a:pPr lvl="4" eaLnBrk="1" hangingPunct="1">
              <a:lnSpc>
                <a:spcPct val="110000"/>
              </a:lnSpc>
              <a:buClr>
                <a:schemeClr val="tx1"/>
              </a:buClr>
              <a:buFontTx/>
              <a:buChar char="•"/>
              <a:defRPr/>
            </a:pPr>
            <a:r>
              <a:rPr lang="en-US" sz="2400" dirty="0" smtClean="0">
                <a:solidFill>
                  <a:srgbClr val="FF0000"/>
                </a:solidFill>
                <a:latin typeface="Arial" charset="0"/>
              </a:rPr>
              <a:t>By signing the manifest the generator is certifying the consignment is fully &amp; accurately described by the proper shipping name, classified, packaged, marked, labeled, &amp; in all respects in proper condition for transport...</a:t>
            </a:r>
          </a:p>
          <a:p>
            <a:pPr lvl="4" eaLnBrk="1" hangingPunct="1">
              <a:lnSpc>
                <a:spcPct val="110000"/>
              </a:lnSpc>
              <a:buClr>
                <a:schemeClr val="tx1"/>
              </a:buClr>
              <a:buFont typeface="Monotype Sorts" pitchFamily="2" charset="2"/>
              <a:buChar char="ã"/>
              <a:defRPr/>
            </a:pPr>
            <a:endParaRPr lang="en-US" sz="2400" dirty="0" smtClean="0">
              <a:solidFill>
                <a:srgbClr val="FF0000"/>
              </a:solidFill>
              <a:latin typeface="Arial" charset="0"/>
            </a:endParaRPr>
          </a:p>
          <a:p>
            <a:pPr lvl="3" eaLnBrk="1" hangingPunct="1">
              <a:buFont typeface="Monotype Sorts" pitchFamily="2" charset="2"/>
              <a:buChar char="Ý"/>
              <a:defRPr/>
            </a:pPr>
            <a:endParaRPr lang="en-US" sz="2400" dirty="0" smtClean="0">
              <a:latin typeface="Arial" charset="0"/>
            </a:endParaRPr>
          </a:p>
        </p:txBody>
      </p:sp>
    </p:spTree>
    <p:extLst>
      <p:ext uri="{BB962C8B-B14F-4D97-AF65-F5344CB8AC3E}">
        <p14:creationId xmlns:p14="http://schemas.microsoft.com/office/powerpoint/2010/main" val="4159172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92100"/>
            <a:ext cx="8229600" cy="1308100"/>
          </a:xfrm>
        </p:spPr>
        <p:txBody>
          <a:bodyPr>
            <a:normAutofit fontScale="90000"/>
          </a:bodyPr>
          <a:lstStyle/>
          <a:p>
            <a:pPr algn="ctr" eaLnBrk="1" hangingPunct="1">
              <a:defRPr/>
            </a:pPr>
            <a:r>
              <a:rPr lang="en-US" sz="4000" dirty="0" smtClean="0">
                <a:solidFill>
                  <a:schemeClr val="bg1"/>
                </a:solidFill>
                <a:latin typeface="Arial" charset="0"/>
              </a:rPr>
              <a:t>DOT Requirements Applicable to Hazardous Waste Generator’s</a:t>
            </a:r>
          </a:p>
        </p:txBody>
      </p:sp>
      <p:sp>
        <p:nvSpPr>
          <p:cNvPr id="123907" name="Rectangle 3"/>
          <p:cNvSpPr>
            <a:spLocks noGrp="1" noChangeArrowheads="1"/>
          </p:cNvSpPr>
          <p:nvPr>
            <p:ph idx="1"/>
          </p:nvPr>
        </p:nvSpPr>
        <p:spPr>
          <a:xfrm>
            <a:off x="457200" y="1676400"/>
            <a:ext cx="8229600" cy="4343400"/>
          </a:xfrm>
        </p:spPr>
        <p:txBody>
          <a:bodyPr/>
          <a:lstStyle/>
          <a:p>
            <a:pPr lvl="1" eaLnBrk="1" hangingPunct="1">
              <a:lnSpc>
                <a:spcPct val="130000"/>
              </a:lnSpc>
              <a:buClr>
                <a:schemeClr val="tx1"/>
              </a:buClr>
              <a:buFont typeface="Wingdings" pitchFamily="2" charset="2"/>
              <a:buChar char="§"/>
              <a:defRPr/>
            </a:pPr>
            <a:r>
              <a:rPr lang="en-US" sz="2400" dirty="0" smtClean="0">
                <a:solidFill>
                  <a:schemeClr val="bg1"/>
                </a:solidFill>
                <a:latin typeface="Arial" charset="0"/>
              </a:rPr>
              <a:t>General Non-Bulk Marking Requirements 172.301</a:t>
            </a:r>
          </a:p>
          <a:p>
            <a:pPr lvl="1" eaLnBrk="1" hangingPunct="1">
              <a:lnSpc>
                <a:spcPct val="130000"/>
              </a:lnSpc>
              <a:buClr>
                <a:schemeClr val="tx1"/>
              </a:buClr>
              <a:buFont typeface="Wingdings" pitchFamily="2" charset="2"/>
              <a:buNone/>
              <a:defRPr/>
            </a:pPr>
            <a:endParaRPr lang="en-US" sz="600" dirty="0" smtClean="0">
              <a:solidFill>
                <a:schemeClr val="bg1"/>
              </a:solidFill>
              <a:latin typeface="Arial" charset="0"/>
            </a:endParaRPr>
          </a:p>
          <a:p>
            <a:pPr lvl="2" eaLnBrk="1" hangingPunct="1">
              <a:lnSpc>
                <a:spcPct val="130000"/>
              </a:lnSpc>
              <a:buClr>
                <a:schemeClr val="tx1"/>
              </a:buClr>
              <a:buFont typeface="Wingdings" pitchFamily="2" charset="2"/>
              <a:buChar char="Ø"/>
              <a:defRPr/>
            </a:pPr>
            <a:r>
              <a:rPr lang="en-US" sz="1800" dirty="0" smtClean="0">
                <a:solidFill>
                  <a:schemeClr val="bg1"/>
                </a:solidFill>
                <a:latin typeface="Arial" charset="0"/>
              </a:rPr>
              <a:t> For hazardous waste EPA marking required at 40 CFR 262.32 must be on package &amp; include: </a:t>
            </a:r>
          </a:p>
          <a:p>
            <a:pPr lvl="3" eaLnBrk="1" hangingPunct="1">
              <a:lnSpc>
                <a:spcPct val="130000"/>
              </a:lnSpc>
              <a:buClr>
                <a:schemeClr val="tx1"/>
              </a:buClr>
              <a:buFontTx/>
              <a:buChar char="•"/>
              <a:defRPr/>
            </a:pPr>
            <a:r>
              <a:rPr lang="en-US" sz="1800" dirty="0" smtClean="0">
                <a:solidFill>
                  <a:schemeClr val="bg1"/>
                </a:solidFill>
                <a:latin typeface="Arial" charset="0"/>
              </a:rPr>
              <a:t>Generator’s name &amp; address, manifest document #, proper shipping description, technical names, special permit #</a:t>
            </a:r>
          </a:p>
          <a:p>
            <a:pPr lvl="2" eaLnBrk="1" hangingPunct="1">
              <a:lnSpc>
                <a:spcPct val="130000"/>
              </a:lnSpc>
              <a:buClr>
                <a:schemeClr val="tx1"/>
              </a:buClr>
              <a:buFont typeface="Wingdings" pitchFamily="2" charset="2"/>
              <a:buChar char="Ø"/>
              <a:defRPr/>
            </a:pPr>
            <a:r>
              <a:rPr lang="en-US" sz="2000" dirty="0" smtClean="0">
                <a:solidFill>
                  <a:schemeClr val="bg1"/>
                </a:solidFill>
                <a:latin typeface="Arial" charset="0"/>
              </a:rPr>
              <a:t>Other prescribed DOT markings shall be used, </a:t>
            </a:r>
            <a:r>
              <a:rPr lang="en-US" sz="2000" u="sng" dirty="0" smtClean="0">
                <a:solidFill>
                  <a:schemeClr val="bg1"/>
                </a:solidFill>
                <a:latin typeface="Arial" charset="0"/>
              </a:rPr>
              <a:t>where required</a:t>
            </a:r>
            <a:r>
              <a:rPr lang="en-US" sz="2000" dirty="0" smtClean="0">
                <a:solidFill>
                  <a:schemeClr val="bg1"/>
                </a:solidFill>
                <a:latin typeface="Arial" charset="0"/>
              </a:rPr>
              <a:t>, such as package orientation arrows for liquids, inhalation hazard, marine pollutant for vessel transportation (where applicable), or Biohazard		</a:t>
            </a:r>
          </a:p>
          <a:p>
            <a:pPr lvl="3" eaLnBrk="1" hangingPunct="1">
              <a:lnSpc>
                <a:spcPct val="130000"/>
              </a:lnSpc>
              <a:buClr>
                <a:schemeClr val="tx1"/>
              </a:buClr>
              <a:buFont typeface="Wingdings" pitchFamily="2" charset="2"/>
              <a:buNone/>
              <a:defRPr/>
            </a:pPr>
            <a:endParaRPr lang="en-US" dirty="0" smtClean="0">
              <a:latin typeface="Arial" charset="0"/>
            </a:endParaRPr>
          </a:p>
          <a:p>
            <a:pPr lvl="4" eaLnBrk="1" hangingPunct="1">
              <a:lnSpc>
                <a:spcPct val="110000"/>
              </a:lnSpc>
              <a:buClr>
                <a:schemeClr val="tx1"/>
              </a:buClr>
              <a:buFont typeface="Monotype Sorts" pitchFamily="2" charset="2"/>
              <a:buChar char="ã"/>
              <a:defRPr/>
            </a:pPr>
            <a:endParaRPr lang="en-US" dirty="0" smtClean="0">
              <a:latin typeface="Arial" charset="0"/>
            </a:endParaRPr>
          </a:p>
          <a:p>
            <a:pPr lvl="4" eaLnBrk="1" hangingPunct="1">
              <a:lnSpc>
                <a:spcPct val="110000"/>
              </a:lnSpc>
              <a:buClr>
                <a:schemeClr val="tx1"/>
              </a:buClr>
              <a:buFont typeface="Monotype Sorts" pitchFamily="2" charset="2"/>
              <a:buChar char="ã"/>
              <a:defRPr/>
            </a:pPr>
            <a:endParaRPr lang="en-US" dirty="0" smtClean="0">
              <a:latin typeface="Arial" charset="0"/>
            </a:endParaRPr>
          </a:p>
          <a:p>
            <a:pPr lvl="3" eaLnBrk="1" hangingPunct="1">
              <a:buFont typeface="Monotype Sorts" pitchFamily="2" charset="2"/>
              <a:buNone/>
              <a:defRPr/>
            </a:pPr>
            <a:endParaRPr lang="en-US" dirty="0" smtClean="0">
              <a:latin typeface="Arial" charset="0"/>
            </a:endParaRPr>
          </a:p>
        </p:txBody>
      </p:sp>
    </p:spTree>
    <p:extLst>
      <p:ext uri="{BB962C8B-B14F-4D97-AF65-F5344CB8AC3E}">
        <p14:creationId xmlns:p14="http://schemas.microsoft.com/office/powerpoint/2010/main" val="2709663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r>
              <a:rPr lang="en-US" dirty="0" smtClean="0">
                <a:solidFill>
                  <a:schemeClr val="bg1"/>
                </a:solidFill>
              </a:rPr>
              <a:t>DOT Non Bulk Package Marking</a:t>
            </a:r>
          </a:p>
        </p:txBody>
      </p:sp>
      <p:sp>
        <p:nvSpPr>
          <p:cNvPr id="135171" name="Rectangle 3"/>
          <p:cNvSpPr>
            <a:spLocks noGrp="1" noChangeArrowheads="1"/>
          </p:cNvSpPr>
          <p:nvPr>
            <p:ph type="body" sz="half" idx="1"/>
          </p:nvPr>
        </p:nvSpPr>
        <p:spPr/>
        <p:txBody>
          <a:bodyPr/>
          <a:lstStyle/>
          <a:p>
            <a:pPr eaLnBrk="1" hangingPunct="1">
              <a:defRPr/>
            </a:pPr>
            <a:r>
              <a:rPr lang="en-US" sz="2800" dirty="0" smtClean="0">
                <a:solidFill>
                  <a:schemeClr val="bg1"/>
                </a:solidFill>
              </a:rPr>
              <a:t>DOT Hazard Warning Labels:</a:t>
            </a:r>
          </a:p>
          <a:p>
            <a:pPr lvl="3" eaLnBrk="1" hangingPunct="1">
              <a:lnSpc>
                <a:spcPct val="130000"/>
              </a:lnSpc>
              <a:buClr>
                <a:schemeClr val="tx1"/>
              </a:buClr>
              <a:buFontTx/>
              <a:buChar char="•"/>
              <a:defRPr/>
            </a:pPr>
            <a:r>
              <a:rPr lang="en-US" sz="1800" dirty="0" smtClean="0">
                <a:solidFill>
                  <a:schemeClr val="bg1"/>
                </a:solidFill>
                <a:latin typeface="Arial" charset="0"/>
              </a:rPr>
              <a:t>Same surface of package and near PSN</a:t>
            </a:r>
          </a:p>
          <a:p>
            <a:pPr lvl="3" eaLnBrk="1" hangingPunct="1">
              <a:lnSpc>
                <a:spcPct val="130000"/>
              </a:lnSpc>
              <a:buClr>
                <a:schemeClr val="tx1"/>
              </a:buClr>
              <a:buFontTx/>
              <a:buChar char="•"/>
              <a:defRPr/>
            </a:pPr>
            <a:r>
              <a:rPr lang="en-US" sz="1800" dirty="0" smtClean="0">
                <a:solidFill>
                  <a:schemeClr val="bg1"/>
                </a:solidFill>
                <a:latin typeface="Arial" charset="0"/>
              </a:rPr>
              <a:t>Primary &amp; subsidiary labels, when required, must be next to each other (within 6 inches of each other)</a:t>
            </a:r>
          </a:p>
          <a:p>
            <a:pPr lvl="1" eaLnBrk="1" hangingPunct="1">
              <a:defRPr/>
            </a:pPr>
            <a:endParaRPr lang="en-US" sz="2400" dirty="0" smtClean="0"/>
          </a:p>
        </p:txBody>
      </p:sp>
      <p:graphicFrame>
        <p:nvGraphicFramePr>
          <p:cNvPr id="26628" name="Object 4"/>
          <p:cNvGraphicFramePr>
            <a:graphicFrameLocks noGrp="1" noChangeAspect="1"/>
          </p:cNvGraphicFramePr>
          <p:nvPr>
            <p:ph type="clipArt" sz="half" idx="2"/>
          </p:nvPr>
        </p:nvGraphicFramePr>
        <p:xfrm>
          <a:off x="4648200" y="2447925"/>
          <a:ext cx="4038600" cy="3028950"/>
        </p:xfrm>
        <a:graphic>
          <a:graphicData uri="http://schemas.openxmlformats.org/presentationml/2006/ole">
            <mc:AlternateContent xmlns:mc="http://schemas.openxmlformats.org/markup-compatibility/2006">
              <mc:Choice xmlns:v="urn:schemas-microsoft-com:vml" Requires="v">
                <p:oleObj spid="_x0000_s3079" name="Photo Editor Photo" r:id="rId4" imgW="6095238" imgH="4571429" progId="MSPhotoEd.3">
                  <p:embed/>
                </p:oleObj>
              </mc:Choice>
              <mc:Fallback>
                <p:oleObj name="Photo Editor Photo" r:id="rId4" imgW="6095238" imgH="4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447925"/>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5919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Responsibilities Of TOU</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sz="2400" dirty="0" smtClean="0">
                <a:solidFill>
                  <a:schemeClr val="bg1"/>
                </a:solidFill>
              </a:rPr>
              <a:t>Solid, Hazardous &amp; Medical Waste Transporter Compliance</a:t>
            </a:r>
          </a:p>
          <a:p>
            <a:pPr marL="0" indent="0">
              <a:buNone/>
            </a:pPr>
            <a:endParaRPr lang="en-US" sz="2400" dirty="0" smtClean="0">
              <a:solidFill>
                <a:schemeClr val="bg1"/>
              </a:solidFill>
            </a:endParaRPr>
          </a:p>
          <a:p>
            <a:r>
              <a:rPr lang="en-US" sz="2400" dirty="0" smtClean="0">
                <a:solidFill>
                  <a:schemeClr val="bg1"/>
                </a:solidFill>
              </a:rPr>
              <a:t>10-Day HW Transfer Facility Inspections</a:t>
            </a:r>
          </a:p>
          <a:p>
            <a:pPr lvl="1">
              <a:buFont typeface="Arial" panose="020B0604020202020204" pitchFamily="34" charset="0"/>
              <a:buChar char="•"/>
            </a:pPr>
            <a:r>
              <a:rPr lang="en-US" sz="2000" dirty="0" smtClean="0">
                <a:solidFill>
                  <a:schemeClr val="bg1"/>
                </a:solidFill>
              </a:rPr>
              <a:t>Load consolidation, check DOT markings, packaging &amp; compatibility </a:t>
            </a:r>
          </a:p>
          <a:p>
            <a:pPr lvl="1">
              <a:buFont typeface="Arial" panose="020B0604020202020204" pitchFamily="34" charset="0"/>
              <a:buChar char="•"/>
            </a:pPr>
            <a:r>
              <a:rPr lang="en-US" sz="2000" dirty="0" smtClean="0">
                <a:solidFill>
                  <a:schemeClr val="bg1"/>
                </a:solidFill>
              </a:rPr>
              <a:t>Record keeping – log books, (DOT &amp; RCRA requirements) hazardous waste manifests (shipping descriptions &amp; emergency contact #)</a:t>
            </a:r>
          </a:p>
          <a:p>
            <a:pPr lvl="1">
              <a:buFont typeface="Wingdings" panose="05000000000000000000" pitchFamily="2" charset="2"/>
              <a:buChar char="Ø"/>
            </a:pPr>
            <a:endParaRPr lang="en-US" sz="2000" dirty="0">
              <a:solidFill>
                <a:schemeClr val="bg1"/>
              </a:solidFill>
            </a:endParaRPr>
          </a:p>
          <a:p>
            <a:pPr marL="342900" lvl="1" indent="-342900">
              <a:buFont typeface="Arial" panose="020B0604020202020204" pitchFamily="34" charset="0"/>
              <a:buChar char="•"/>
            </a:pPr>
            <a:r>
              <a:rPr lang="en-US" sz="2400" dirty="0" smtClean="0">
                <a:solidFill>
                  <a:schemeClr val="bg1"/>
                </a:solidFill>
              </a:rPr>
              <a:t>Vehicle Compliance Inspections</a:t>
            </a:r>
          </a:p>
          <a:p>
            <a:pPr marL="742950" lvl="2" indent="-342900"/>
            <a:r>
              <a:rPr lang="en-US" sz="2000" dirty="0" smtClean="0">
                <a:solidFill>
                  <a:schemeClr val="bg1"/>
                </a:solidFill>
              </a:rPr>
              <a:t>Generator locations where waste is offered for transport</a:t>
            </a:r>
          </a:p>
          <a:p>
            <a:pPr marL="742950" lvl="2" indent="-342900"/>
            <a:r>
              <a:rPr lang="en-US" sz="2000" dirty="0" smtClean="0">
                <a:solidFill>
                  <a:schemeClr val="bg1"/>
                </a:solidFill>
              </a:rPr>
              <a:t>Roadside with NJSP</a:t>
            </a:r>
          </a:p>
          <a:p>
            <a:pPr marL="742950" lvl="2" indent="-342900"/>
            <a:r>
              <a:rPr lang="en-US" sz="2000" dirty="0" smtClean="0">
                <a:solidFill>
                  <a:schemeClr val="bg1"/>
                </a:solidFill>
              </a:rPr>
              <a:t>10-Day HW Transfer Facilities</a:t>
            </a:r>
          </a:p>
          <a:p>
            <a:pPr marL="742950" lvl="2" indent="-342900"/>
            <a:r>
              <a:rPr lang="en-US" sz="2000" dirty="0" smtClean="0">
                <a:solidFill>
                  <a:schemeClr val="bg1"/>
                </a:solidFill>
              </a:rPr>
              <a:t>Disposal Facilities</a:t>
            </a:r>
            <a:endParaRPr lang="en-US" sz="20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88580">
            <a:off x="2771880" y="-3793256"/>
            <a:ext cx="3961284" cy="2971688"/>
          </a:xfrm>
          <a:prstGeom prst="rect">
            <a:avLst/>
          </a:prstGeom>
        </p:spPr>
      </p:pic>
    </p:spTree>
    <p:extLst>
      <p:ext uri="{BB962C8B-B14F-4D97-AF65-F5344CB8AC3E}">
        <p14:creationId xmlns:p14="http://schemas.microsoft.com/office/powerpoint/2010/main" val="1882053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defRPr/>
            </a:pPr>
            <a:r>
              <a:rPr lang="en-US" sz="4000" dirty="0" smtClean="0">
                <a:solidFill>
                  <a:schemeClr val="bg1"/>
                </a:solidFill>
                <a:latin typeface="Arial" charset="0"/>
              </a:rPr>
              <a:t>DOT Non Bulk Package Markings</a:t>
            </a:r>
          </a:p>
        </p:txBody>
      </p:sp>
      <p:sp>
        <p:nvSpPr>
          <p:cNvPr id="134147" name="Rectangle 3"/>
          <p:cNvSpPr>
            <a:spLocks noGrp="1" noChangeArrowheads="1"/>
          </p:cNvSpPr>
          <p:nvPr>
            <p:ph type="body" sz="half" idx="1"/>
          </p:nvPr>
        </p:nvSpPr>
        <p:spPr>
          <a:xfrm>
            <a:off x="228600" y="1905000"/>
            <a:ext cx="3733800" cy="4114800"/>
          </a:xfrm>
        </p:spPr>
        <p:txBody>
          <a:bodyPr/>
          <a:lstStyle/>
          <a:p>
            <a:pPr eaLnBrk="1" hangingPunct="1">
              <a:buFontTx/>
              <a:buNone/>
              <a:defRPr/>
            </a:pPr>
            <a:endParaRPr lang="en-US" sz="2800" dirty="0" smtClean="0"/>
          </a:p>
          <a:p>
            <a:pPr eaLnBrk="1" hangingPunct="1">
              <a:defRPr/>
            </a:pPr>
            <a:r>
              <a:rPr lang="en-US" sz="2800" dirty="0" smtClean="0">
                <a:solidFill>
                  <a:schemeClr val="bg1"/>
                </a:solidFill>
              </a:rPr>
              <a:t>Types of Markings:</a:t>
            </a:r>
          </a:p>
          <a:p>
            <a:pPr eaLnBrk="1" hangingPunct="1">
              <a:buFontTx/>
              <a:buNone/>
              <a:defRPr/>
            </a:pPr>
            <a:endParaRPr lang="en-US" sz="1400" dirty="0" smtClean="0">
              <a:solidFill>
                <a:schemeClr val="bg1"/>
              </a:solidFill>
            </a:endParaRPr>
          </a:p>
          <a:p>
            <a:pPr lvl="1" eaLnBrk="1" hangingPunct="1">
              <a:defRPr/>
            </a:pPr>
            <a:r>
              <a:rPr lang="en-US" sz="2400" dirty="0" smtClean="0">
                <a:solidFill>
                  <a:schemeClr val="bg1"/>
                </a:solidFill>
              </a:rPr>
              <a:t>EPA Marking</a:t>
            </a:r>
          </a:p>
          <a:p>
            <a:pPr lvl="1" eaLnBrk="1" hangingPunct="1">
              <a:defRPr/>
            </a:pPr>
            <a:r>
              <a:rPr lang="en-US" sz="2400" dirty="0" smtClean="0">
                <a:solidFill>
                  <a:schemeClr val="bg1"/>
                </a:solidFill>
              </a:rPr>
              <a:t>DOT Hazard Warning Labels</a:t>
            </a:r>
          </a:p>
          <a:p>
            <a:pPr lvl="1" eaLnBrk="1" hangingPunct="1">
              <a:defRPr/>
            </a:pPr>
            <a:r>
              <a:rPr lang="en-US" sz="2400" dirty="0" smtClean="0">
                <a:solidFill>
                  <a:schemeClr val="bg1"/>
                </a:solidFill>
              </a:rPr>
              <a:t>Package Orientation Arrows</a:t>
            </a:r>
          </a:p>
        </p:txBody>
      </p:sp>
      <p:graphicFrame>
        <p:nvGraphicFramePr>
          <p:cNvPr id="24580" name="Object 4"/>
          <p:cNvGraphicFramePr>
            <a:graphicFrameLocks noGrp="1" noChangeAspect="1"/>
          </p:cNvGraphicFramePr>
          <p:nvPr>
            <p:ph type="clipArt" sz="half" idx="2"/>
          </p:nvPr>
        </p:nvGraphicFramePr>
        <p:xfrm>
          <a:off x="4038600" y="2057400"/>
          <a:ext cx="4953000" cy="3714750"/>
        </p:xfrm>
        <a:graphic>
          <a:graphicData uri="http://schemas.openxmlformats.org/presentationml/2006/ole">
            <mc:AlternateContent xmlns:mc="http://schemas.openxmlformats.org/markup-compatibility/2006">
              <mc:Choice xmlns:v="urn:schemas-microsoft-com:vml" Requires="v">
                <p:oleObj spid="_x0000_s2055" name="Photo Editor Photo" r:id="rId4" imgW="6095238" imgH="4571429" progId="MSPhotoEd.3">
                  <p:embed/>
                </p:oleObj>
              </mc:Choice>
              <mc:Fallback>
                <p:oleObj name="Photo Editor Photo" r:id="rId4" imgW="6095238" imgH="4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05740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1973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3" name="Rectangle 5"/>
          <p:cNvSpPr>
            <a:spLocks noGrp="1" noChangeArrowheads="1"/>
          </p:cNvSpPr>
          <p:nvPr>
            <p:ph type="title"/>
          </p:nvPr>
        </p:nvSpPr>
        <p:spPr>
          <a:xfrm>
            <a:off x="457200" y="292100"/>
            <a:ext cx="8229600" cy="1155700"/>
          </a:xfrm>
        </p:spPr>
        <p:txBody>
          <a:bodyPr/>
          <a:lstStyle/>
          <a:p>
            <a:pPr eaLnBrk="1" hangingPunct="1">
              <a:defRPr/>
            </a:pPr>
            <a:r>
              <a:rPr lang="en-US" dirty="0" smtClean="0">
                <a:solidFill>
                  <a:schemeClr val="bg1"/>
                </a:solidFill>
              </a:rPr>
              <a:t>Improper Packaging</a:t>
            </a:r>
          </a:p>
        </p:txBody>
      </p:sp>
      <p:sp>
        <p:nvSpPr>
          <p:cNvPr id="176131" name="Rectangle 3"/>
          <p:cNvSpPr>
            <a:spLocks noGrp="1" noChangeArrowheads="1"/>
          </p:cNvSpPr>
          <p:nvPr>
            <p:ph type="body" sz="half" idx="1"/>
          </p:nvPr>
        </p:nvSpPr>
        <p:spPr>
          <a:xfrm>
            <a:off x="457200" y="1905000"/>
            <a:ext cx="3200400" cy="4114800"/>
          </a:xfrm>
        </p:spPr>
        <p:txBody>
          <a:bodyPr/>
          <a:lstStyle/>
          <a:p>
            <a:pPr eaLnBrk="1" hangingPunct="1">
              <a:lnSpc>
                <a:spcPct val="130000"/>
              </a:lnSpc>
              <a:buClr>
                <a:schemeClr val="tx1"/>
              </a:buClr>
              <a:buFont typeface="Monotype Sorts" pitchFamily="2" charset="2"/>
              <a:buNone/>
              <a:defRPr/>
            </a:pPr>
            <a:r>
              <a:rPr lang="en-US" sz="2400" dirty="0" smtClean="0">
                <a:solidFill>
                  <a:schemeClr val="bg1"/>
                </a:solidFill>
                <a:latin typeface="Arial" charset="0"/>
              </a:rPr>
              <a:t>Result of lithium</a:t>
            </a:r>
          </a:p>
          <a:p>
            <a:pPr eaLnBrk="1" hangingPunct="1">
              <a:lnSpc>
                <a:spcPct val="130000"/>
              </a:lnSpc>
              <a:buClr>
                <a:schemeClr val="tx1"/>
              </a:buClr>
              <a:buFont typeface="Monotype Sorts" pitchFamily="2" charset="2"/>
              <a:buNone/>
              <a:defRPr/>
            </a:pPr>
            <a:r>
              <a:rPr lang="en-US" sz="2400" dirty="0" smtClean="0">
                <a:solidFill>
                  <a:schemeClr val="bg1"/>
                </a:solidFill>
                <a:latin typeface="Arial" charset="0"/>
              </a:rPr>
              <a:t>batteries that were not</a:t>
            </a:r>
          </a:p>
          <a:p>
            <a:pPr eaLnBrk="1" hangingPunct="1">
              <a:lnSpc>
                <a:spcPct val="130000"/>
              </a:lnSpc>
              <a:buClr>
                <a:schemeClr val="tx1"/>
              </a:buClr>
              <a:buFont typeface="Monotype Sorts" pitchFamily="2" charset="2"/>
              <a:buNone/>
              <a:defRPr/>
            </a:pPr>
            <a:r>
              <a:rPr lang="en-US" sz="2400" dirty="0" smtClean="0">
                <a:solidFill>
                  <a:schemeClr val="bg1"/>
                </a:solidFill>
                <a:latin typeface="Arial" charset="0"/>
              </a:rPr>
              <a:t>packaged properly</a:t>
            </a:r>
          </a:p>
          <a:p>
            <a:pPr lvl="2" eaLnBrk="1" hangingPunct="1">
              <a:lnSpc>
                <a:spcPct val="130000"/>
              </a:lnSpc>
              <a:buClr>
                <a:schemeClr val="tx1"/>
              </a:buClr>
              <a:buFont typeface="Monotype Sorts" pitchFamily="2" charset="2"/>
              <a:buNone/>
              <a:defRPr/>
            </a:pPr>
            <a:endParaRPr lang="en-US" sz="2000" dirty="0" smtClean="0">
              <a:latin typeface="Arial" charset="0"/>
            </a:endParaRPr>
          </a:p>
          <a:p>
            <a:pPr lvl="3" eaLnBrk="1" hangingPunct="1">
              <a:lnSpc>
                <a:spcPct val="130000"/>
              </a:lnSpc>
              <a:buClr>
                <a:schemeClr val="tx1"/>
              </a:buClr>
              <a:buFont typeface="Monotype Sorts" pitchFamily="2" charset="2"/>
              <a:buChar char="u"/>
              <a:defRPr/>
            </a:pPr>
            <a:endParaRPr lang="en-US" sz="1800" dirty="0" smtClean="0">
              <a:latin typeface="Arial" charset="0"/>
            </a:endParaRPr>
          </a:p>
        </p:txBody>
      </p:sp>
      <p:pic>
        <p:nvPicPr>
          <p:cNvPr id="19462" name="Picture 8" descr="MVC-004S"/>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346700" y="1905000"/>
            <a:ext cx="2641600" cy="1981200"/>
          </a:xfrm>
          <a:noFill/>
          <a:extLst>
            <a:ext uri="{909E8E84-426E-40DD-AFC4-6F175D3DCCD1}">
              <a14:hiddenFill xmlns:a14="http://schemas.microsoft.com/office/drawing/2010/main">
                <a:solidFill>
                  <a:srgbClr val="FFFFFF"/>
                </a:solidFill>
              </a14:hiddenFill>
            </a:ext>
          </a:extLst>
        </p:spPr>
      </p:pic>
      <p:pic>
        <p:nvPicPr>
          <p:cNvPr id="19461" name="Picture 4" descr="MVC-002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002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3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normAutofit fontScale="90000"/>
          </a:bodyPr>
          <a:lstStyle/>
          <a:p>
            <a:pPr algn="ctr" eaLnBrk="1" hangingPunct="1">
              <a:defRPr/>
            </a:pPr>
            <a:r>
              <a:rPr lang="en-US" dirty="0" smtClean="0">
                <a:solidFill>
                  <a:schemeClr val="bg1"/>
                </a:solidFill>
              </a:rPr>
              <a:t>Properly Packaged &amp; In Proper Condition for Transportation?  </a:t>
            </a:r>
          </a:p>
        </p:txBody>
      </p:sp>
      <p:graphicFrame>
        <p:nvGraphicFramePr>
          <p:cNvPr id="20483" name="Object 3"/>
          <p:cNvGraphicFramePr>
            <a:graphicFrameLocks noGrp="1" noChangeAspect="1"/>
          </p:cNvGraphicFramePr>
          <p:nvPr>
            <p:ph sz="half" idx="1"/>
          </p:nvPr>
        </p:nvGraphicFramePr>
        <p:xfrm>
          <a:off x="457200" y="2347913"/>
          <a:ext cx="4038600" cy="3028950"/>
        </p:xfrm>
        <a:graphic>
          <a:graphicData uri="http://schemas.openxmlformats.org/presentationml/2006/ole">
            <mc:AlternateContent xmlns:mc="http://schemas.openxmlformats.org/markup-compatibility/2006">
              <mc:Choice xmlns:v="urn:schemas-microsoft-com:vml" Requires="v">
                <p:oleObj spid="_x0000_s1036" name="Photo Editor Photo" r:id="rId4" imgW="6095238" imgH="4571429" progId="MSPhotoEd.3">
                  <p:embed/>
                </p:oleObj>
              </mc:Choice>
              <mc:Fallback>
                <p:oleObj name="Photo Editor Photo" r:id="rId4" imgW="6095238" imgH="4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347913"/>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84" name="Object 4"/>
          <p:cNvGraphicFramePr>
            <a:graphicFrameLocks noGrp="1" noChangeAspect="1"/>
          </p:cNvGraphicFramePr>
          <p:nvPr>
            <p:ph sz="half" idx="2"/>
          </p:nvPr>
        </p:nvGraphicFramePr>
        <p:xfrm>
          <a:off x="4648200" y="2347913"/>
          <a:ext cx="4038600" cy="3028950"/>
        </p:xfrm>
        <a:graphic>
          <a:graphicData uri="http://schemas.openxmlformats.org/presentationml/2006/ole">
            <mc:AlternateContent xmlns:mc="http://schemas.openxmlformats.org/markup-compatibility/2006">
              <mc:Choice xmlns:v="urn:schemas-microsoft-com:vml" Requires="v">
                <p:oleObj spid="_x0000_s1037" name="Photo Editor Photo" r:id="rId6" imgW="19504762" imgH="14628571" progId="MSPhotoEd.3">
                  <p:embed/>
                </p:oleObj>
              </mc:Choice>
              <mc:Fallback>
                <p:oleObj name="Photo Editor Photo" r:id="rId6" imgW="19504762" imgH="14628571"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347913"/>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14316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normAutofit fontScale="90000"/>
          </a:bodyPr>
          <a:lstStyle/>
          <a:p>
            <a:pPr algn="ctr" eaLnBrk="1" hangingPunct="1">
              <a:defRPr/>
            </a:pPr>
            <a:r>
              <a:rPr lang="en-US" dirty="0" smtClean="0">
                <a:solidFill>
                  <a:schemeClr val="bg1"/>
                </a:solidFill>
              </a:rPr>
              <a:t>Properly Packaged &amp; In Proper Condition for Transportation?  </a:t>
            </a:r>
          </a:p>
        </p:txBody>
      </p:sp>
      <p:sp>
        <p:nvSpPr>
          <p:cNvPr id="182282" name="Rectangle 10"/>
          <p:cNvSpPr>
            <a:spLocks noGrp="1" noChangeArrowheads="1"/>
          </p:cNvSpPr>
          <p:nvPr>
            <p:ph type="body" sz="half" idx="1"/>
          </p:nvPr>
        </p:nvSpPr>
        <p:spPr>
          <a:xfrm>
            <a:off x="685800" y="1905000"/>
            <a:ext cx="2667000" cy="4114800"/>
          </a:xfrm>
        </p:spPr>
        <p:txBody>
          <a:bodyPr/>
          <a:lstStyle/>
          <a:p>
            <a:pPr eaLnBrk="1" hangingPunct="1">
              <a:lnSpc>
                <a:spcPct val="80000"/>
              </a:lnSpc>
              <a:defRPr/>
            </a:pPr>
            <a:r>
              <a:rPr lang="en-US" sz="2400" dirty="0" smtClean="0">
                <a:solidFill>
                  <a:schemeClr val="bg1"/>
                </a:solidFill>
              </a:rPr>
              <a:t>Must make sure package is closed in accordance with closure instructions</a:t>
            </a:r>
          </a:p>
          <a:p>
            <a:pPr eaLnBrk="1" hangingPunct="1">
              <a:lnSpc>
                <a:spcPct val="80000"/>
              </a:lnSpc>
              <a:buFontTx/>
              <a:buNone/>
              <a:defRPr/>
            </a:pPr>
            <a:endParaRPr lang="en-US" sz="2400" dirty="0" smtClean="0">
              <a:solidFill>
                <a:schemeClr val="bg1"/>
              </a:solidFill>
            </a:endParaRPr>
          </a:p>
          <a:p>
            <a:pPr eaLnBrk="1" hangingPunct="1">
              <a:lnSpc>
                <a:spcPct val="80000"/>
              </a:lnSpc>
              <a:defRPr/>
            </a:pPr>
            <a:r>
              <a:rPr lang="en-US" sz="2400" dirty="0" smtClean="0">
                <a:solidFill>
                  <a:schemeClr val="bg1"/>
                </a:solidFill>
              </a:rPr>
              <a:t>In this case a plastic bung was used in place of a metal one</a:t>
            </a:r>
          </a:p>
        </p:txBody>
      </p:sp>
      <p:sp>
        <p:nvSpPr>
          <p:cNvPr id="182283" name="Rectangle 11"/>
          <p:cNvSpPr>
            <a:spLocks noGrp="1" noChangeArrowheads="1"/>
          </p:cNvSpPr>
          <p:nvPr>
            <p:ph sz="half" idx="2"/>
          </p:nvPr>
        </p:nvSpPr>
        <p:spPr/>
        <p:txBody>
          <a:bodyPr/>
          <a:lstStyle/>
          <a:p>
            <a:pPr eaLnBrk="1" hangingPunct="1">
              <a:lnSpc>
                <a:spcPct val="80000"/>
              </a:lnSpc>
              <a:defRPr/>
            </a:pPr>
            <a:endParaRPr lang="en-US" sz="2400" dirty="0" smtClean="0"/>
          </a:p>
        </p:txBody>
      </p:sp>
      <p:pic>
        <p:nvPicPr>
          <p:cNvPr id="22533" name="Picture 7" descr="DSC018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81200"/>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532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normAutofit fontScale="90000"/>
          </a:bodyPr>
          <a:lstStyle/>
          <a:p>
            <a:pPr algn="ctr" eaLnBrk="1" hangingPunct="1">
              <a:defRPr/>
            </a:pPr>
            <a:r>
              <a:rPr lang="en-US" dirty="0" smtClean="0">
                <a:solidFill>
                  <a:schemeClr val="bg1"/>
                </a:solidFill>
              </a:rPr>
              <a:t>Properly Packaged &amp; In Proper Condition for Transportation?  </a:t>
            </a:r>
          </a:p>
        </p:txBody>
      </p:sp>
      <p:sp>
        <p:nvSpPr>
          <p:cNvPr id="174098" name="Rectangle 18"/>
          <p:cNvSpPr>
            <a:spLocks noGrp="1" noChangeArrowheads="1"/>
          </p:cNvSpPr>
          <p:nvPr>
            <p:ph type="body" sz="half" idx="1"/>
          </p:nvPr>
        </p:nvSpPr>
        <p:spPr>
          <a:xfrm>
            <a:off x="457200" y="1905000"/>
            <a:ext cx="2971800" cy="4114800"/>
          </a:xfrm>
        </p:spPr>
        <p:txBody>
          <a:bodyPr>
            <a:normAutofit/>
          </a:bodyPr>
          <a:lstStyle/>
          <a:p>
            <a:pPr eaLnBrk="1" hangingPunct="1">
              <a:defRPr/>
            </a:pPr>
            <a:r>
              <a:rPr lang="en-US" sz="2800" dirty="0" smtClean="0">
                <a:solidFill>
                  <a:schemeClr val="bg1"/>
                </a:solidFill>
              </a:rPr>
              <a:t>Bung was not tightened </a:t>
            </a:r>
          </a:p>
          <a:p>
            <a:pPr eaLnBrk="1" hangingPunct="1">
              <a:buFontTx/>
              <a:buNone/>
              <a:defRPr/>
            </a:pPr>
            <a:endParaRPr lang="en-US" sz="2800" dirty="0" smtClean="0">
              <a:solidFill>
                <a:schemeClr val="bg1"/>
              </a:solidFill>
            </a:endParaRPr>
          </a:p>
          <a:p>
            <a:pPr eaLnBrk="1" hangingPunct="1">
              <a:defRPr/>
            </a:pPr>
            <a:r>
              <a:rPr lang="en-US" sz="2800" dirty="0" smtClean="0">
                <a:solidFill>
                  <a:schemeClr val="bg1"/>
                </a:solidFill>
              </a:rPr>
              <a:t>Does not meet the minimum packaging standard at 49 CFR 173.24</a:t>
            </a:r>
          </a:p>
        </p:txBody>
      </p:sp>
      <p:pic>
        <p:nvPicPr>
          <p:cNvPr id="21508" name="Picture 16" descr="MVC-302S"/>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53000" y="4362450"/>
            <a:ext cx="3327400" cy="2495550"/>
          </a:xfrm>
        </p:spPr>
      </p:pic>
      <p:pic>
        <p:nvPicPr>
          <p:cNvPr id="21509" name="Picture 12" descr="MVC-305S"/>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953000" y="1619250"/>
            <a:ext cx="3403600" cy="2552700"/>
          </a:xfrm>
        </p:spPr>
      </p:pic>
    </p:spTree>
    <p:extLst>
      <p:ext uri="{BB962C8B-B14F-4D97-AF65-F5344CB8AC3E}">
        <p14:creationId xmlns:p14="http://schemas.microsoft.com/office/powerpoint/2010/main" val="24381085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algn="ctr" eaLnBrk="1" hangingPunct="1">
              <a:defRPr/>
            </a:pPr>
            <a:r>
              <a:rPr lang="en-US" dirty="0" smtClean="0">
                <a:solidFill>
                  <a:schemeClr val="bg1"/>
                </a:solidFill>
              </a:rPr>
              <a:t>Placarding </a:t>
            </a:r>
          </a:p>
        </p:txBody>
      </p:sp>
      <p:sp>
        <p:nvSpPr>
          <p:cNvPr id="190467" name="Rectangle 3"/>
          <p:cNvSpPr>
            <a:spLocks noGrp="1" noChangeArrowheads="1"/>
          </p:cNvSpPr>
          <p:nvPr>
            <p:ph idx="1"/>
          </p:nvPr>
        </p:nvSpPr>
        <p:spPr/>
        <p:txBody>
          <a:bodyPr>
            <a:normAutofit/>
          </a:bodyPr>
          <a:lstStyle/>
          <a:p>
            <a:pPr eaLnBrk="1" hangingPunct="1">
              <a:defRPr/>
            </a:pPr>
            <a:r>
              <a:rPr lang="en-US" sz="2800" dirty="0" smtClean="0">
                <a:solidFill>
                  <a:schemeClr val="bg1"/>
                </a:solidFill>
              </a:rPr>
              <a:t>General rules:</a:t>
            </a:r>
          </a:p>
          <a:p>
            <a:pPr lvl="1" eaLnBrk="1" hangingPunct="1">
              <a:defRPr/>
            </a:pPr>
            <a:r>
              <a:rPr lang="en-US" sz="2400" u="sng" dirty="0" smtClean="0">
                <a:solidFill>
                  <a:schemeClr val="bg1"/>
                </a:solidFill>
              </a:rPr>
              <a:t>Must appear on all four faces of the tractor/trailer</a:t>
            </a:r>
          </a:p>
          <a:p>
            <a:pPr lvl="1" eaLnBrk="1" hangingPunct="1">
              <a:defRPr/>
            </a:pPr>
            <a:r>
              <a:rPr lang="en-US" sz="2400" u="sng" dirty="0" smtClean="0">
                <a:solidFill>
                  <a:schemeClr val="bg1"/>
                </a:solidFill>
              </a:rPr>
              <a:t>Required for:</a:t>
            </a:r>
          </a:p>
          <a:p>
            <a:pPr lvl="2" eaLnBrk="1" hangingPunct="1">
              <a:defRPr/>
            </a:pPr>
            <a:r>
              <a:rPr lang="en-US" sz="2000" u="sng" dirty="0" smtClean="0">
                <a:solidFill>
                  <a:schemeClr val="bg1"/>
                </a:solidFill>
              </a:rPr>
              <a:t>Bulk packaging regardless of quantity</a:t>
            </a:r>
          </a:p>
          <a:p>
            <a:pPr lvl="2" eaLnBrk="1" hangingPunct="1">
              <a:defRPr/>
            </a:pPr>
            <a:r>
              <a:rPr lang="en-US" sz="2000" b="1" u="sng" dirty="0" smtClean="0">
                <a:solidFill>
                  <a:schemeClr val="bg1"/>
                </a:solidFill>
              </a:rPr>
              <a:t>Table 1</a:t>
            </a:r>
            <a:r>
              <a:rPr lang="en-US" sz="2000" u="sng" dirty="0" smtClean="0">
                <a:solidFill>
                  <a:schemeClr val="bg1"/>
                </a:solidFill>
              </a:rPr>
              <a:t> – Any quantity</a:t>
            </a:r>
          </a:p>
          <a:p>
            <a:pPr lvl="2" eaLnBrk="1" hangingPunct="1">
              <a:defRPr/>
            </a:pPr>
            <a:r>
              <a:rPr lang="en-US" sz="2000" b="1" u="sng" dirty="0" smtClean="0">
                <a:solidFill>
                  <a:schemeClr val="bg1"/>
                </a:solidFill>
              </a:rPr>
              <a:t>Table 2</a:t>
            </a:r>
            <a:r>
              <a:rPr lang="en-US" sz="2000" u="sng" dirty="0" smtClean="0">
                <a:solidFill>
                  <a:schemeClr val="bg1"/>
                </a:solidFill>
              </a:rPr>
              <a:t> – Equals or exceeds 1001 lbs. or 454 Kg in non-bulk packaging or</a:t>
            </a:r>
            <a:r>
              <a:rPr lang="en-US" sz="2000" dirty="0" smtClean="0">
                <a:solidFill>
                  <a:schemeClr val="bg1"/>
                </a:solidFill>
              </a:rPr>
              <a:t> </a:t>
            </a:r>
            <a:r>
              <a:rPr lang="en-US" sz="2000" b="1" i="1" u="sng" dirty="0" smtClean="0">
                <a:solidFill>
                  <a:schemeClr val="bg1"/>
                </a:solidFill>
              </a:rPr>
              <a:t>any quantity</a:t>
            </a:r>
            <a:r>
              <a:rPr lang="en-US" sz="2000" u="sng" dirty="0" smtClean="0">
                <a:solidFill>
                  <a:schemeClr val="bg1"/>
                </a:solidFill>
              </a:rPr>
              <a:t> in bulk packaging</a:t>
            </a:r>
            <a:endParaRPr lang="en-US" sz="2000" dirty="0" smtClean="0">
              <a:solidFill>
                <a:schemeClr val="bg1"/>
              </a:solidFill>
            </a:endParaRPr>
          </a:p>
          <a:p>
            <a:pPr lvl="2" eaLnBrk="1" hangingPunct="1">
              <a:defRPr/>
            </a:pPr>
            <a:r>
              <a:rPr lang="en-US" sz="2000" dirty="0" smtClean="0">
                <a:solidFill>
                  <a:schemeClr val="bg1"/>
                </a:solidFill>
              </a:rPr>
              <a:t>Joint responsibility of shipper and carrier</a:t>
            </a:r>
          </a:p>
          <a:p>
            <a:pPr eaLnBrk="1" hangingPunct="1">
              <a:defRPr/>
            </a:pPr>
            <a:endParaRPr lang="en-US" sz="2800" dirty="0" smtClean="0">
              <a:solidFill>
                <a:schemeClr val="bg1"/>
              </a:solidFill>
            </a:endParaRPr>
          </a:p>
          <a:p>
            <a:pPr eaLnBrk="1" hangingPunct="1">
              <a:defRPr/>
            </a:pPr>
            <a:r>
              <a:rPr lang="en-US" sz="2000" dirty="0" smtClean="0">
                <a:solidFill>
                  <a:schemeClr val="bg1"/>
                </a:solidFill>
              </a:rPr>
              <a:t>49 CFR 172.500</a:t>
            </a:r>
          </a:p>
        </p:txBody>
      </p:sp>
    </p:spTree>
    <p:extLst>
      <p:ext uri="{BB962C8B-B14F-4D97-AF65-F5344CB8AC3E}">
        <p14:creationId xmlns:p14="http://schemas.microsoft.com/office/powerpoint/2010/main" val="4071045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en-US" dirty="0" smtClean="0"/>
              <a:t>Placarding</a:t>
            </a:r>
          </a:p>
        </p:txBody>
      </p:sp>
      <p:graphicFrame>
        <p:nvGraphicFramePr>
          <p:cNvPr id="27651" name="Object 3"/>
          <p:cNvGraphicFramePr>
            <a:graphicFrameLocks noGrp="1" noChangeAspect="1"/>
          </p:cNvGraphicFramePr>
          <p:nvPr>
            <p:ph idx="1"/>
          </p:nvPr>
        </p:nvGraphicFramePr>
        <p:xfrm>
          <a:off x="1554163" y="1600200"/>
          <a:ext cx="6035675" cy="4525963"/>
        </p:xfrm>
        <a:graphic>
          <a:graphicData uri="http://schemas.openxmlformats.org/presentationml/2006/ole">
            <mc:AlternateContent xmlns:mc="http://schemas.openxmlformats.org/markup-compatibility/2006">
              <mc:Choice xmlns:v="urn:schemas-microsoft-com:vml" Requires="v">
                <p:oleObj spid="_x0000_s5128" name="Photo Editor Photo" r:id="rId4" imgW="9752381" imgH="7314286" progId="MSPhotoEd.3">
                  <p:embed/>
                </p:oleObj>
              </mc:Choice>
              <mc:Fallback>
                <p:oleObj name="Photo Editor Photo" r:id="rId4" imgW="9752381" imgH="731428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163" y="1600200"/>
                        <a:ext cx="60356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8691" y="-2655455"/>
            <a:ext cx="2641600" cy="2641600"/>
          </a:xfrm>
          <a:prstGeom prst="rect">
            <a:avLst/>
          </a:prstGeom>
        </p:spPr>
      </p:pic>
    </p:spTree>
    <p:extLst>
      <p:ext uri="{BB962C8B-B14F-4D97-AF65-F5344CB8AC3E}">
        <p14:creationId xmlns:p14="http://schemas.microsoft.com/office/powerpoint/2010/main" val="276112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92100"/>
            <a:ext cx="8229600" cy="1308100"/>
          </a:xfrm>
        </p:spPr>
        <p:txBody>
          <a:bodyPr>
            <a:normAutofit fontScale="90000"/>
          </a:bodyPr>
          <a:lstStyle/>
          <a:p>
            <a:pPr algn="ctr" eaLnBrk="1" hangingPunct="1">
              <a:defRPr/>
            </a:pPr>
            <a:r>
              <a:rPr lang="en-US" sz="4000" dirty="0" smtClean="0">
                <a:solidFill>
                  <a:schemeClr val="bg1"/>
                </a:solidFill>
                <a:latin typeface="Arial" charset="0"/>
              </a:rPr>
              <a:t>DOT Requirements Applicable to Hazardous Waste Generator’s</a:t>
            </a:r>
          </a:p>
        </p:txBody>
      </p:sp>
      <p:sp>
        <p:nvSpPr>
          <p:cNvPr id="125955" name="Rectangle 3"/>
          <p:cNvSpPr>
            <a:spLocks noGrp="1" noChangeArrowheads="1"/>
          </p:cNvSpPr>
          <p:nvPr>
            <p:ph idx="1"/>
          </p:nvPr>
        </p:nvSpPr>
        <p:spPr>
          <a:xfrm>
            <a:off x="457200" y="1676400"/>
            <a:ext cx="8229600" cy="4343400"/>
          </a:xfrm>
        </p:spPr>
        <p:txBody>
          <a:bodyPr>
            <a:normAutofit lnSpcReduction="10000"/>
          </a:bodyPr>
          <a:lstStyle/>
          <a:p>
            <a:pPr lvl="1" eaLnBrk="1" hangingPunct="1">
              <a:lnSpc>
                <a:spcPct val="130000"/>
              </a:lnSpc>
              <a:buClr>
                <a:schemeClr val="tx1"/>
              </a:buClr>
              <a:buFont typeface="Wingdings" pitchFamily="2" charset="2"/>
              <a:buChar char="§"/>
              <a:defRPr/>
            </a:pPr>
            <a:r>
              <a:rPr lang="en-US" dirty="0" smtClean="0">
                <a:solidFill>
                  <a:schemeClr val="bg1"/>
                </a:solidFill>
                <a:latin typeface="Arial" charset="0"/>
              </a:rPr>
              <a:t>Labeling Requirements - Subpart E</a:t>
            </a:r>
            <a:r>
              <a:rPr lang="en-US" sz="2400" dirty="0" smtClean="0">
                <a:solidFill>
                  <a:schemeClr val="bg1"/>
                </a:solidFill>
                <a:latin typeface="Arial" charset="0"/>
              </a:rPr>
              <a:t> </a:t>
            </a:r>
          </a:p>
          <a:p>
            <a:pPr lvl="1" eaLnBrk="1" hangingPunct="1">
              <a:lnSpc>
                <a:spcPct val="130000"/>
              </a:lnSpc>
              <a:buClr>
                <a:schemeClr val="tx1"/>
              </a:buClr>
              <a:buFont typeface="Wingdings" pitchFamily="2" charset="2"/>
              <a:buNone/>
              <a:defRPr/>
            </a:pPr>
            <a:endParaRPr lang="en-US" sz="900" dirty="0" smtClean="0">
              <a:solidFill>
                <a:schemeClr val="bg1"/>
              </a:solidFill>
              <a:latin typeface="Arial" charset="0"/>
            </a:endParaRPr>
          </a:p>
          <a:p>
            <a:pPr lvl="2" eaLnBrk="1" hangingPunct="1">
              <a:lnSpc>
                <a:spcPct val="130000"/>
              </a:lnSpc>
              <a:buClr>
                <a:schemeClr val="tx1"/>
              </a:buClr>
              <a:buFont typeface="Wingdings" pitchFamily="2" charset="2"/>
              <a:buChar char="Ø"/>
              <a:defRPr/>
            </a:pPr>
            <a:r>
              <a:rPr lang="en-US" dirty="0" smtClean="0">
                <a:solidFill>
                  <a:schemeClr val="bg1"/>
                </a:solidFill>
                <a:latin typeface="Arial" charset="0"/>
              </a:rPr>
              <a:t> Label(s) selection, Column 6 of 172.101 Table</a:t>
            </a:r>
          </a:p>
          <a:p>
            <a:pPr lvl="2" eaLnBrk="1" hangingPunct="1">
              <a:lnSpc>
                <a:spcPct val="130000"/>
              </a:lnSpc>
              <a:buClr>
                <a:schemeClr val="tx1"/>
              </a:buClr>
              <a:buFont typeface="Wingdings" pitchFamily="2" charset="2"/>
              <a:buChar char="Ø"/>
              <a:defRPr/>
            </a:pPr>
            <a:r>
              <a:rPr lang="en-US" sz="2000" dirty="0" smtClean="0">
                <a:solidFill>
                  <a:schemeClr val="bg1"/>
                </a:solidFill>
                <a:latin typeface="Arial" charset="0"/>
              </a:rPr>
              <a:t> </a:t>
            </a:r>
            <a:r>
              <a:rPr lang="en-US" dirty="0" smtClean="0">
                <a:solidFill>
                  <a:schemeClr val="bg1"/>
                </a:solidFill>
                <a:latin typeface="Arial" charset="0"/>
              </a:rPr>
              <a:t>Label placement on package 172.406</a:t>
            </a:r>
          </a:p>
          <a:p>
            <a:pPr lvl="3" eaLnBrk="1" hangingPunct="1">
              <a:lnSpc>
                <a:spcPct val="130000"/>
              </a:lnSpc>
              <a:buClr>
                <a:schemeClr val="tx1"/>
              </a:buClr>
              <a:buFontTx/>
              <a:buChar char="•"/>
              <a:defRPr/>
            </a:pPr>
            <a:r>
              <a:rPr lang="en-US" sz="1800" dirty="0" smtClean="0">
                <a:solidFill>
                  <a:schemeClr val="bg1"/>
                </a:solidFill>
                <a:latin typeface="Arial" charset="0"/>
              </a:rPr>
              <a:t>Same surface of package and near PSN</a:t>
            </a:r>
          </a:p>
          <a:p>
            <a:pPr lvl="3" eaLnBrk="1" hangingPunct="1">
              <a:lnSpc>
                <a:spcPct val="130000"/>
              </a:lnSpc>
              <a:buClr>
                <a:schemeClr val="tx1"/>
              </a:buClr>
              <a:buFontTx/>
              <a:buChar char="•"/>
              <a:defRPr/>
            </a:pPr>
            <a:r>
              <a:rPr lang="en-US" sz="1800" dirty="0" smtClean="0">
                <a:solidFill>
                  <a:schemeClr val="bg1"/>
                </a:solidFill>
                <a:latin typeface="Arial" charset="0"/>
              </a:rPr>
              <a:t>Primary &amp; subsidiary labels, when required, must be next to each other (within 6 inches of each other)</a:t>
            </a:r>
          </a:p>
          <a:p>
            <a:pPr lvl="3" eaLnBrk="1" hangingPunct="1">
              <a:lnSpc>
                <a:spcPct val="130000"/>
              </a:lnSpc>
              <a:buClr>
                <a:schemeClr val="tx1"/>
              </a:buClr>
              <a:buFontTx/>
              <a:buChar char="•"/>
              <a:defRPr/>
            </a:pPr>
            <a:r>
              <a:rPr lang="en-US" sz="1800" dirty="0" smtClean="0">
                <a:solidFill>
                  <a:schemeClr val="bg1"/>
                </a:solidFill>
                <a:latin typeface="Arial" charset="0"/>
              </a:rPr>
              <a:t>As of 10/1/05, all subsidiary labels must contain a hazard class or division number in the lower corner</a:t>
            </a:r>
          </a:p>
          <a:p>
            <a:pPr lvl="2" eaLnBrk="1" hangingPunct="1">
              <a:lnSpc>
                <a:spcPct val="130000"/>
              </a:lnSpc>
              <a:buClr>
                <a:schemeClr val="tx1"/>
              </a:buClr>
              <a:buFont typeface="Wingdings" pitchFamily="2" charset="2"/>
              <a:buNone/>
              <a:defRPr/>
            </a:pPr>
            <a:r>
              <a:rPr lang="en-US" sz="2000" dirty="0" smtClean="0">
                <a:latin typeface="Arial" charset="0"/>
              </a:rPr>
              <a:t> 		</a:t>
            </a:r>
          </a:p>
          <a:p>
            <a:pPr lvl="3" eaLnBrk="1" hangingPunct="1">
              <a:lnSpc>
                <a:spcPct val="130000"/>
              </a:lnSpc>
              <a:buClr>
                <a:schemeClr val="tx1"/>
              </a:buClr>
              <a:buFont typeface="Wingdings" pitchFamily="2" charset="2"/>
              <a:buNone/>
              <a:defRPr/>
            </a:pPr>
            <a:endParaRPr lang="en-US" dirty="0" smtClean="0">
              <a:latin typeface="Arial" charset="0"/>
            </a:endParaRPr>
          </a:p>
          <a:p>
            <a:pPr lvl="4" eaLnBrk="1" hangingPunct="1">
              <a:lnSpc>
                <a:spcPct val="110000"/>
              </a:lnSpc>
              <a:buClr>
                <a:schemeClr val="tx1"/>
              </a:buClr>
              <a:buFont typeface="Monotype Sorts" pitchFamily="2" charset="2"/>
              <a:buChar char="ã"/>
              <a:defRPr/>
            </a:pPr>
            <a:endParaRPr lang="en-US" dirty="0" smtClean="0">
              <a:latin typeface="Arial" charset="0"/>
            </a:endParaRPr>
          </a:p>
          <a:p>
            <a:pPr lvl="4" eaLnBrk="1" hangingPunct="1">
              <a:lnSpc>
                <a:spcPct val="110000"/>
              </a:lnSpc>
              <a:buClr>
                <a:schemeClr val="tx1"/>
              </a:buClr>
              <a:buFont typeface="Monotype Sorts" pitchFamily="2" charset="2"/>
              <a:buChar char="ã"/>
              <a:defRPr/>
            </a:pPr>
            <a:endParaRPr lang="en-US" dirty="0" smtClean="0">
              <a:latin typeface="Arial" charset="0"/>
            </a:endParaRPr>
          </a:p>
          <a:p>
            <a:pPr lvl="3" eaLnBrk="1" hangingPunct="1">
              <a:lnSpc>
                <a:spcPct val="90000"/>
              </a:lnSpc>
              <a:buFont typeface="Monotype Sorts" pitchFamily="2" charset="2"/>
              <a:buChar char="Ý"/>
              <a:defRPr/>
            </a:pPr>
            <a:endParaRPr lang="en-US" dirty="0" smtClean="0">
              <a:latin typeface="Arial" charset="0"/>
            </a:endParaRPr>
          </a:p>
        </p:txBody>
      </p:sp>
    </p:spTree>
    <p:extLst>
      <p:ext uri="{BB962C8B-B14F-4D97-AF65-F5344CB8AC3E}">
        <p14:creationId xmlns:p14="http://schemas.microsoft.com/office/powerpoint/2010/main" val="6304814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292100"/>
            <a:ext cx="8229600" cy="1308100"/>
          </a:xfrm>
        </p:spPr>
        <p:txBody>
          <a:bodyPr>
            <a:normAutofit fontScale="90000"/>
          </a:bodyPr>
          <a:lstStyle/>
          <a:p>
            <a:pPr algn="ctr" eaLnBrk="1" hangingPunct="1">
              <a:defRPr/>
            </a:pPr>
            <a:r>
              <a:rPr lang="en-US" sz="4000" dirty="0" smtClean="0">
                <a:solidFill>
                  <a:schemeClr val="bg1"/>
                </a:solidFill>
                <a:latin typeface="Arial" charset="0"/>
              </a:rPr>
              <a:t>DOT Requirements Applicable to Hazardous Waste Generator’s</a:t>
            </a:r>
          </a:p>
        </p:txBody>
      </p:sp>
      <p:sp>
        <p:nvSpPr>
          <p:cNvPr id="128003" name="Rectangle 3"/>
          <p:cNvSpPr>
            <a:spLocks noGrp="1" noChangeArrowheads="1"/>
          </p:cNvSpPr>
          <p:nvPr>
            <p:ph idx="1"/>
          </p:nvPr>
        </p:nvSpPr>
        <p:spPr>
          <a:xfrm>
            <a:off x="457200" y="1676400"/>
            <a:ext cx="8229600" cy="4343400"/>
          </a:xfrm>
        </p:spPr>
        <p:txBody>
          <a:bodyPr>
            <a:normAutofit fontScale="92500" lnSpcReduction="20000"/>
          </a:bodyPr>
          <a:lstStyle/>
          <a:p>
            <a:pPr lvl="1" eaLnBrk="1" hangingPunct="1">
              <a:lnSpc>
                <a:spcPct val="130000"/>
              </a:lnSpc>
              <a:buClr>
                <a:schemeClr val="tx1"/>
              </a:buClr>
              <a:buFont typeface="Wingdings" pitchFamily="2" charset="2"/>
              <a:buChar char="§"/>
              <a:defRPr/>
            </a:pPr>
            <a:r>
              <a:rPr lang="en-US" dirty="0" smtClean="0">
                <a:solidFill>
                  <a:schemeClr val="bg1"/>
                </a:solidFill>
                <a:latin typeface="Arial" charset="0"/>
              </a:rPr>
              <a:t>Placarding Requirements - Subpart F</a:t>
            </a:r>
            <a:endParaRPr lang="en-US" sz="2400" dirty="0" smtClean="0">
              <a:solidFill>
                <a:schemeClr val="bg1"/>
              </a:solidFill>
              <a:latin typeface="Arial" charset="0"/>
            </a:endParaRPr>
          </a:p>
          <a:p>
            <a:pPr lvl="1" eaLnBrk="1" hangingPunct="1">
              <a:lnSpc>
                <a:spcPct val="130000"/>
              </a:lnSpc>
              <a:buClr>
                <a:schemeClr val="tx1"/>
              </a:buClr>
              <a:buFont typeface="Wingdings" pitchFamily="2" charset="2"/>
              <a:buNone/>
              <a:defRPr/>
            </a:pPr>
            <a:endParaRPr lang="en-US" sz="500" dirty="0" smtClean="0">
              <a:solidFill>
                <a:schemeClr val="bg1"/>
              </a:solidFill>
              <a:latin typeface="Arial" charset="0"/>
            </a:endParaRPr>
          </a:p>
          <a:p>
            <a:pPr lvl="2" eaLnBrk="1" hangingPunct="1">
              <a:lnSpc>
                <a:spcPct val="130000"/>
              </a:lnSpc>
              <a:buClr>
                <a:schemeClr val="tx1"/>
              </a:buClr>
              <a:buFont typeface="Wingdings" pitchFamily="2" charset="2"/>
              <a:buChar char="Ø"/>
              <a:defRPr/>
            </a:pPr>
            <a:r>
              <a:rPr lang="en-US" dirty="0" smtClean="0">
                <a:solidFill>
                  <a:schemeClr val="bg1"/>
                </a:solidFill>
                <a:latin typeface="Arial" charset="0"/>
              </a:rPr>
              <a:t> Placard selection, Column 3 of 172.101 Table</a:t>
            </a:r>
          </a:p>
          <a:p>
            <a:pPr lvl="2" eaLnBrk="1" hangingPunct="1">
              <a:lnSpc>
                <a:spcPct val="130000"/>
              </a:lnSpc>
              <a:buClr>
                <a:schemeClr val="tx1"/>
              </a:buClr>
              <a:buFont typeface="Wingdings" pitchFamily="2" charset="2"/>
              <a:buChar char="Ø"/>
              <a:defRPr/>
            </a:pPr>
            <a:r>
              <a:rPr lang="en-US" dirty="0" smtClean="0">
                <a:solidFill>
                  <a:schemeClr val="bg1"/>
                </a:solidFill>
                <a:latin typeface="Arial" charset="0"/>
              </a:rPr>
              <a:t> Generator’s responsibility 172.506</a:t>
            </a:r>
          </a:p>
          <a:p>
            <a:pPr lvl="3" eaLnBrk="1" hangingPunct="1">
              <a:lnSpc>
                <a:spcPct val="130000"/>
              </a:lnSpc>
              <a:buClr>
                <a:schemeClr val="tx1"/>
              </a:buClr>
              <a:buFontTx/>
              <a:buChar char="•"/>
              <a:defRPr/>
            </a:pPr>
            <a:r>
              <a:rPr lang="en-US" dirty="0" smtClean="0">
                <a:solidFill>
                  <a:schemeClr val="bg1"/>
                </a:solidFill>
                <a:latin typeface="Arial" charset="0"/>
              </a:rPr>
              <a:t>Each person offering a motor carrier a hazardous material for transportation by highway shall provide to the motor carrier the required placards for the material being offered prior to or at the same time the material is offered for transportation, unless the carrier’s motor vehicle is already placarded for the material as required by this subpart</a:t>
            </a:r>
          </a:p>
          <a:p>
            <a:pPr lvl="3" eaLnBrk="1" hangingPunct="1">
              <a:lnSpc>
                <a:spcPct val="130000"/>
              </a:lnSpc>
              <a:buClr>
                <a:schemeClr val="tx1"/>
              </a:buClr>
              <a:buFontTx/>
              <a:buNone/>
              <a:defRPr/>
            </a:pPr>
            <a:endParaRPr lang="en-US" sz="1800" dirty="0" smtClean="0">
              <a:latin typeface="Arial" charset="0"/>
            </a:endParaRPr>
          </a:p>
          <a:p>
            <a:pPr lvl="2" eaLnBrk="1" hangingPunct="1">
              <a:lnSpc>
                <a:spcPct val="130000"/>
              </a:lnSpc>
              <a:buClr>
                <a:schemeClr val="tx1"/>
              </a:buClr>
              <a:buFont typeface="Wingdings" pitchFamily="2" charset="2"/>
              <a:buNone/>
              <a:defRPr/>
            </a:pPr>
            <a:r>
              <a:rPr lang="en-US" sz="2000" dirty="0" smtClean="0">
                <a:latin typeface="Arial" charset="0"/>
              </a:rPr>
              <a:t> 		</a:t>
            </a:r>
          </a:p>
          <a:p>
            <a:pPr lvl="3" eaLnBrk="1" hangingPunct="1">
              <a:lnSpc>
                <a:spcPct val="130000"/>
              </a:lnSpc>
              <a:buClr>
                <a:schemeClr val="tx1"/>
              </a:buClr>
              <a:buFont typeface="Wingdings" pitchFamily="2" charset="2"/>
              <a:buNone/>
              <a:defRPr/>
            </a:pPr>
            <a:endParaRPr lang="en-US" dirty="0" smtClean="0">
              <a:latin typeface="Arial" charset="0"/>
            </a:endParaRPr>
          </a:p>
          <a:p>
            <a:pPr lvl="4" eaLnBrk="1" hangingPunct="1">
              <a:lnSpc>
                <a:spcPct val="110000"/>
              </a:lnSpc>
              <a:buClr>
                <a:schemeClr val="tx1"/>
              </a:buClr>
              <a:buFont typeface="Monotype Sorts" pitchFamily="2" charset="2"/>
              <a:buChar char="ã"/>
              <a:defRPr/>
            </a:pPr>
            <a:endParaRPr lang="en-US" dirty="0" smtClean="0">
              <a:latin typeface="Arial" charset="0"/>
            </a:endParaRPr>
          </a:p>
          <a:p>
            <a:pPr lvl="4" eaLnBrk="1" hangingPunct="1">
              <a:lnSpc>
                <a:spcPct val="110000"/>
              </a:lnSpc>
              <a:buClr>
                <a:schemeClr val="tx1"/>
              </a:buClr>
              <a:buFont typeface="Monotype Sorts" pitchFamily="2" charset="2"/>
              <a:buChar char="ã"/>
              <a:defRPr/>
            </a:pPr>
            <a:endParaRPr lang="en-US" dirty="0" smtClean="0">
              <a:latin typeface="Arial" charset="0"/>
            </a:endParaRPr>
          </a:p>
          <a:p>
            <a:pPr lvl="3" eaLnBrk="1" hangingPunct="1">
              <a:lnSpc>
                <a:spcPct val="90000"/>
              </a:lnSpc>
              <a:buFont typeface="Monotype Sorts" pitchFamily="2" charset="2"/>
              <a:buChar char="Ý"/>
              <a:defRPr/>
            </a:pPr>
            <a:endParaRPr lang="en-US" dirty="0" smtClean="0">
              <a:latin typeface="Arial" charset="0"/>
            </a:endParaRPr>
          </a:p>
        </p:txBody>
      </p:sp>
    </p:spTree>
    <p:extLst>
      <p:ext uri="{BB962C8B-B14F-4D97-AF65-F5344CB8AC3E}">
        <p14:creationId xmlns:p14="http://schemas.microsoft.com/office/powerpoint/2010/main" val="2608243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476250"/>
            <a:ext cx="8229600" cy="1016000"/>
          </a:xfrm>
        </p:spPr>
        <p:txBody>
          <a:bodyPr>
            <a:normAutofit/>
          </a:bodyPr>
          <a:lstStyle/>
          <a:p>
            <a:pPr eaLnBrk="1" hangingPunct="1">
              <a:defRPr/>
            </a:pPr>
            <a:r>
              <a:rPr lang="en-US" sz="3600" dirty="0" smtClean="0">
                <a:solidFill>
                  <a:schemeClr val="bg1"/>
                </a:solidFill>
                <a:latin typeface="Arial" charset="0"/>
              </a:rPr>
              <a:t>DEP Vehicle Marking Requirements</a:t>
            </a:r>
            <a:endParaRPr lang="en-US" dirty="0" smtClean="0">
              <a:solidFill>
                <a:schemeClr val="bg1"/>
              </a:solidFill>
              <a:latin typeface="Arial" charset="0"/>
            </a:endParaRPr>
          </a:p>
        </p:txBody>
      </p:sp>
      <p:graphicFrame>
        <p:nvGraphicFramePr>
          <p:cNvPr id="30723" name="Object 3"/>
          <p:cNvGraphicFramePr>
            <a:graphicFrameLocks noGrp="1" noChangeAspect="1"/>
          </p:cNvGraphicFramePr>
          <p:nvPr>
            <p:ph idx="1"/>
          </p:nvPr>
        </p:nvGraphicFramePr>
        <p:xfrm>
          <a:off x="1554163" y="1600200"/>
          <a:ext cx="6035675" cy="4525963"/>
        </p:xfrm>
        <a:graphic>
          <a:graphicData uri="http://schemas.openxmlformats.org/presentationml/2006/ole">
            <mc:AlternateContent xmlns:mc="http://schemas.openxmlformats.org/markup-compatibility/2006">
              <mc:Choice xmlns:v="urn:schemas-microsoft-com:vml" Requires="v">
                <p:oleObj spid="_x0000_s6151" name="Photo Editor Photo" r:id="rId4" imgW="9752381" imgH="7314286" progId="MSPhotoEd.3">
                  <p:embed/>
                </p:oleObj>
              </mc:Choice>
              <mc:Fallback>
                <p:oleObj name="Photo Editor Photo" r:id="rId4" imgW="9752381" imgH="731428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163" y="1600200"/>
                        <a:ext cx="60356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1800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Selecting A Transporter</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2800" dirty="0" smtClean="0">
                <a:solidFill>
                  <a:schemeClr val="bg1"/>
                </a:solidFill>
              </a:rPr>
              <a:t>Do I use a waste broker or find my own transporter?</a:t>
            </a:r>
          </a:p>
          <a:p>
            <a:pPr marL="0" indent="0">
              <a:buNone/>
            </a:pPr>
            <a:endParaRPr lang="en-US" sz="2800" dirty="0" smtClean="0">
              <a:solidFill>
                <a:schemeClr val="bg1"/>
              </a:solidFill>
            </a:endParaRPr>
          </a:p>
          <a:p>
            <a:r>
              <a:rPr lang="en-US" sz="2400" dirty="0" smtClean="0">
                <a:solidFill>
                  <a:schemeClr val="bg1"/>
                </a:solidFill>
              </a:rPr>
              <a:t>Brokers &amp; transporters require an A-901 license (HW &amp; SW)</a:t>
            </a:r>
          </a:p>
          <a:p>
            <a:pPr lvl="1">
              <a:buFont typeface="Courier New" panose="02070309020205020404" pitchFamily="49" charset="0"/>
              <a:buChar char="o"/>
            </a:pPr>
            <a:r>
              <a:rPr lang="en-US" sz="2400" dirty="0" smtClean="0">
                <a:solidFill>
                  <a:schemeClr val="bg1"/>
                </a:solidFill>
              </a:rPr>
              <a:t>Solid waste transporters &amp; brokers also require CPCN</a:t>
            </a:r>
          </a:p>
          <a:p>
            <a:pPr lvl="1">
              <a:buFont typeface="Courier New" panose="02070309020205020404" pitchFamily="49" charset="0"/>
              <a:buChar char="o"/>
            </a:pPr>
            <a:r>
              <a:rPr lang="en-US" sz="2400" dirty="0" smtClean="0">
                <a:solidFill>
                  <a:schemeClr val="bg1"/>
                </a:solidFill>
              </a:rPr>
              <a:t>HW &amp; SW transporters are also required to be registered with DEP to transport the type of waste they are transporting and are issued decals to place on their equipment</a:t>
            </a:r>
            <a:endParaRPr lang="en-US" sz="2400" dirty="0">
              <a:solidFill>
                <a:schemeClr val="bg1"/>
              </a:solidFill>
            </a:endParaRPr>
          </a:p>
          <a:p>
            <a:pPr marL="0" indent="0">
              <a:buNone/>
            </a:pPr>
            <a:endParaRPr lang="en-US" sz="2400" dirty="0" smtClean="0"/>
          </a:p>
        </p:txBody>
      </p:sp>
    </p:spTree>
    <p:extLst>
      <p:ext uri="{BB962C8B-B14F-4D97-AF65-F5344CB8AC3E}">
        <p14:creationId xmlns:p14="http://schemas.microsoft.com/office/powerpoint/2010/main" val="971259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Helpful Web Links</a:t>
            </a:r>
            <a:endParaRPr lang="en-US" dirty="0">
              <a:solidFill>
                <a:schemeClr val="bg1"/>
              </a:solidFill>
            </a:endParaRPr>
          </a:p>
        </p:txBody>
      </p:sp>
      <p:sp>
        <p:nvSpPr>
          <p:cNvPr id="3" name="Content Placeholder 2"/>
          <p:cNvSpPr>
            <a:spLocks noGrp="1"/>
          </p:cNvSpPr>
          <p:nvPr>
            <p:ph idx="1"/>
          </p:nvPr>
        </p:nvSpPr>
        <p:spPr>
          <a:xfrm>
            <a:off x="457200" y="1219200"/>
            <a:ext cx="8229600" cy="5105400"/>
          </a:xfrm>
        </p:spPr>
        <p:txBody>
          <a:bodyPr/>
          <a:lstStyle/>
          <a:p>
            <a:pPr marL="0" indent="0">
              <a:spcBef>
                <a:spcPts val="600"/>
              </a:spcBef>
              <a:buNone/>
            </a:pPr>
            <a:r>
              <a:rPr lang="en-US" sz="2000" b="1" dirty="0" smtClean="0">
                <a:solidFill>
                  <a:schemeClr val="bg1"/>
                </a:solidFill>
              </a:rPr>
              <a:t>US DOT Pipeline &amp; Hazardous Materials Safety Administration</a:t>
            </a:r>
          </a:p>
          <a:p>
            <a:pPr marL="0" indent="0">
              <a:spcBef>
                <a:spcPts val="600"/>
              </a:spcBef>
              <a:buNone/>
            </a:pPr>
            <a:r>
              <a:rPr lang="en-US" sz="2000" b="1" dirty="0" smtClean="0">
                <a:solidFill>
                  <a:srgbClr val="FF0000"/>
                </a:solidFill>
              </a:rPr>
              <a:t>http://www.phmsa.dot.gov/hazmat</a:t>
            </a:r>
          </a:p>
          <a:p>
            <a:pPr>
              <a:spcBef>
                <a:spcPts val="600"/>
              </a:spcBef>
            </a:pPr>
            <a:r>
              <a:rPr lang="en-US" sz="2000" dirty="0" smtClean="0">
                <a:solidFill>
                  <a:schemeClr val="bg1"/>
                </a:solidFill>
              </a:rPr>
              <a:t>Regulations</a:t>
            </a:r>
          </a:p>
          <a:p>
            <a:pPr>
              <a:spcBef>
                <a:spcPts val="600"/>
              </a:spcBef>
            </a:pPr>
            <a:r>
              <a:rPr lang="en-US" sz="2000" dirty="0" smtClean="0">
                <a:solidFill>
                  <a:schemeClr val="bg1"/>
                </a:solidFill>
              </a:rPr>
              <a:t>Interpretations</a:t>
            </a:r>
          </a:p>
          <a:p>
            <a:pPr>
              <a:spcBef>
                <a:spcPts val="600"/>
              </a:spcBef>
            </a:pPr>
            <a:r>
              <a:rPr lang="en-US" sz="2000" dirty="0" smtClean="0">
                <a:solidFill>
                  <a:schemeClr val="bg1"/>
                </a:solidFill>
              </a:rPr>
              <a:t>Training resources</a:t>
            </a:r>
          </a:p>
          <a:p>
            <a:pPr>
              <a:spcBef>
                <a:spcPts val="600"/>
              </a:spcBef>
            </a:pPr>
            <a:r>
              <a:rPr lang="en-US" sz="2000" dirty="0" smtClean="0">
                <a:solidFill>
                  <a:schemeClr val="bg1"/>
                </a:solidFill>
              </a:rPr>
              <a:t>Regional DOT contact information</a:t>
            </a:r>
          </a:p>
          <a:p>
            <a:pPr>
              <a:spcBef>
                <a:spcPts val="600"/>
              </a:spcBef>
            </a:pPr>
            <a:r>
              <a:rPr lang="en-US" sz="2000" dirty="0" smtClean="0">
                <a:solidFill>
                  <a:schemeClr val="bg1"/>
                </a:solidFill>
              </a:rPr>
              <a:t>US DOT Hazardous Materials Information Center</a:t>
            </a:r>
          </a:p>
          <a:p>
            <a:pPr marL="0" indent="0">
              <a:spcBef>
                <a:spcPts val="600"/>
              </a:spcBef>
              <a:buNone/>
              <a:tabLst>
                <a:tab pos="339725" algn="l"/>
              </a:tabLst>
            </a:pPr>
            <a:r>
              <a:rPr lang="en-US" sz="2000" dirty="0" smtClean="0">
                <a:solidFill>
                  <a:schemeClr val="bg1"/>
                </a:solidFill>
              </a:rPr>
              <a:t>	800-467-4922 or </a:t>
            </a:r>
            <a:r>
              <a:rPr lang="en-US" sz="2000" b="1" dirty="0" smtClean="0">
                <a:solidFill>
                  <a:srgbClr val="FF0000"/>
                </a:solidFill>
              </a:rPr>
              <a:t>phmsa.hm-infocenter@dot.gov</a:t>
            </a:r>
          </a:p>
          <a:p>
            <a:pPr marL="0" indent="0">
              <a:spcBef>
                <a:spcPts val="600"/>
              </a:spcBef>
              <a:buNone/>
              <a:tabLst>
                <a:tab pos="339725" algn="l"/>
              </a:tabLst>
            </a:pPr>
            <a:endParaRPr lang="en-US" sz="2000" dirty="0">
              <a:solidFill>
                <a:schemeClr val="bg1"/>
              </a:solidFill>
            </a:endParaRPr>
          </a:p>
          <a:p>
            <a:pPr marL="0" indent="0">
              <a:spcBef>
                <a:spcPts val="600"/>
              </a:spcBef>
              <a:buNone/>
              <a:tabLst>
                <a:tab pos="339725" algn="l"/>
              </a:tabLst>
            </a:pPr>
            <a:r>
              <a:rPr lang="en-US" sz="2000" dirty="0" smtClean="0">
                <a:solidFill>
                  <a:schemeClr val="bg1"/>
                </a:solidFill>
              </a:rPr>
              <a:t> </a:t>
            </a:r>
            <a:r>
              <a:rPr lang="en-US" sz="2000" b="1" dirty="0" smtClean="0">
                <a:solidFill>
                  <a:schemeClr val="bg1"/>
                </a:solidFill>
              </a:rPr>
              <a:t>US DOT Federal Motor Carrier Safety Administration</a:t>
            </a:r>
            <a:endParaRPr lang="en-US" sz="2000" dirty="0" smtClean="0">
              <a:solidFill>
                <a:schemeClr val="bg1"/>
              </a:solidFill>
            </a:endParaRPr>
          </a:p>
          <a:p>
            <a:pPr marL="0" indent="0">
              <a:spcBef>
                <a:spcPts val="600"/>
              </a:spcBef>
              <a:buNone/>
              <a:tabLst>
                <a:tab pos="339725" algn="l"/>
              </a:tabLst>
            </a:pPr>
            <a:r>
              <a:rPr lang="en-US" sz="2000" b="1" dirty="0" smtClean="0">
                <a:solidFill>
                  <a:srgbClr val="FF0000"/>
                </a:solidFill>
              </a:rPr>
              <a:t>https://safer.fmcsa.dot.gov/CompanySnapshot.aspx</a:t>
            </a:r>
          </a:p>
          <a:p>
            <a:pPr marL="0" indent="0">
              <a:spcBef>
                <a:spcPts val="600"/>
              </a:spcBef>
              <a:buNone/>
              <a:tabLst>
                <a:tab pos="339725" algn="l"/>
              </a:tabLst>
            </a:pPr>
            <a:r>
              <a:rPr lang="en-US" sz="2000" dirty="0" smtClean="0">
                <a:solidFill>
                  <a:schemeClr val="bg1"/>
                </a:solidFill>
              </a:rPr>
              <a:t>Quick look at compliance &amp; safety ratings of a transporter</a:t>
            </a:r>
          </a:p>
          <a:p>
            <a:pPr marL="0" indent="0">
              <a:spcBef>
                <a:spcPts val="600"/>
              </a:spcBef>
              <a:buNone/>
              <a:tabLst>
                <a:tab pos="339725" algn="l"/>
              </a:tabLst>
            </a:pPr>
            <a:endParaRPr lang="en-US" sz="2000" dirty="0" smtClean="0">
              <a:solidFill>
                <a:schemeClr val="bg1"/>
              </a:solidFill>
            </a:endParaRPr>
          </a:p>
          <a:p>
            <a:pPr marL="457200" lvl="1" indent="0">
              <a:spcBef>
                <a:spcPts val="600"/>
              </a:spcBef>
              <a:buNone/>
              <a:tabLst>
                <a:tab pos="1603375" algn="l"/>
              </a:tabLst>
            </a:pPr>
            <a:endParaRPr lang="en-US" sz="2000" dirty="0"/>
          </a:p>
          <a:p>
            <a:pPr marL="4763" lvl="1" indent="0">
              <a:buNone/>
              <a:tabLst>
                <a:tab pos="1603375" algn="l"/>
              </a:tabLst>
            </a:pPr>
            <a:endParaRPr lang="en-US" sz="2400" dirty="0" smtClean="0"/>
          </a:p>
          <a:p>
            <a:pPr marL="0" indent="0">
              <a:buNone/>
            </a:pPr>
            <a:endParaRPr lang="en-US" dirty="0"/>
          </a:p>
        </p:txBody>
      </p:sp>
    </p:spTree>
    <p:extLst>
      <p:ext uri="{BB962C8B-B14F-4D97-AF65-F5344CB8AC3E}">
        <p14:creationId xmlns:p14="http://schemas.microsoft.com/office/powerpoint/2010/main" val="4141605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Helpful Web Links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sz="2000" b="1" dirty="0" smtClean="0">
                <a:solidFill>
                  <a:schemeClr val="bg1"/>
                </a:solidFill>
              </a:rPr>
              <a:t>NJ DEP Transporter Registration Page</a:t>
            </a:r>
          </a:p>
          <a:p>
            <a:pPr marL="0" indent="0">
              <a:buNone/>
            </a:pPr>
            <a:r>
              <a:rPr lang="en-US" sz="2000" dirty="0" smtClean="0">
                <a:solidFill>
                  <a:srgbClr val="FF0000"/>
                </a:solidFill>
              </a:rPr>
              <a:t>http://www.nj.gov/dep/dshw/hwr/regislic/lru.htm</a:t>
            </a:r>
          </a:p>
          <a:p>
            <a:r>
              <a:rPr lang="en-US" sz="2000" dirty="0" smtClean="0">
                <a:solidFill>
                  <a:schemeClr val="bg1"/>
                </a:solidFill>
              </a:rPr>
              <a:t>Go to drop down menu and select  type of transporter you are looking for:</a:t>
            </a:r>
          </a:p>
          <a:p>
            <a:pPr marL="334963" lvl="1" indent="0">
              <a:buNone/>
              <a:tabLst>
                <a:tab pos="1254125" algn="l"/>
              </a:tabLst>
            </a:pPr>
            <a:r>
              <a:rPr lang="en-US" sz="2000" dirty="0" smtClean="0">
                <a:solidFill>
                  <a:schemeClr val="bg1"/>
                </a:solidFill>
              </a:rPr>
              <a:t>Report – Solid Waste Transporters (A-901 Licensed) </a:t>
            </a:r>
          </a:p>
          <a:p>
            <a:pPr marL="457200" lvl="1" indent="0">
              <a:buNone/>
              <a:tabLst>
                <a:tab pos="1314450" algn="l"/>
              </a:tabLst>
            </a:pPr>
            <a:r>
              <a:rPr lang="en-US" sz="2000" dirty="0">
                <a:solidFill>
                  <a:schemeClr val="bg1"/>
                </a:solidFill>
              </a:rPr>
              <a:t>	</a:t>
            </a:r>
            <a:r>
              <a:rPr lang="en-US" sz="2000" dirty="0" smtClean="0">
                <a:solidFill>
                  <a:schemeClr val="bg1"/>
                </a:solidFill>
              </a:rPr>
              <a:t>Hazardous Waste Transporters (A-901 Licensed) </a:t>
            </a:r>
          </a:p>
          <a:p>
            <a:pPr marL="457200" lvl="1" indent="0">
              <a:buNone/>
              <a:tabLst>
                <a:tab pos="1314450" algn="l"/>
              </a:tabLst>
            </a:pPr>
            <a:r>
              <a:rPr lang="en-US" sz="2000" dirty="0" smtClean="0">
                <a:solidFill>
                  <a:schemeClr val="bg1"/>
                </a:solidFill>
              </a:rPr>
              <a:t>	Medical Waste Transporters </a:t>
            </a:r>
          </a:p>
          <a:p>
            <a:pPr marL="457200" lvl="1" indent="0">
              <a:buNone/>
              <a:tabLst>
                <a:tab pos="1201738" algn="l"/>
              </a:tabLst>
            </a:pPr>
            <a:endParaRPr lang="en-US" sz="2000" dirty="0">
              <a:solidFill>
                <a:schemeClr val="bg1"/>
              </a:solidFill>
            </a:endParaRPr>
          </a:p>
          <a:p>
            <a:pPr marL="4763" lvl="1" indent="0">
              <a:buNone/>
              <a:tabLst>
                <a:tab pos="1603375" algn="l"/>
              </a:tabLst>
            </a:pPr>
            <a:r>
              <a:rPr lang="en-US" sz="2000" b="1" dirty="0" smtClean="0">
                <a:solidFill>
                  <a:schemeClr val="bg1"/>
                </a:solidFill>
              </a:rPr>
              <a:t>NJ DEP Transporter Compliance History via Data Miner</a:t>
            </a:r>
          </a:p>
          <a:p>
            <a:pPr marL="4763" lvl="1" indent="0">
              <a:spcBef>
                <a:spcPts val="600"/>
              </a:spcBef>
              <a:buNone/>
              <a:tabLst>
                <a:tab pos="1603375" algn="l"/>
              </a:tabLst>
            </a:pPr>
            <a:r>
              <a:rPr lang="en-US" sz="2000" u="sng" dirty="0">
                <a:solidFill>
                  <a:srgbClr val="FF0000"/>
                </a:solidFill>
              </a:rPr>
              <a:t>http://</a:t>
            </a:r>
            <a:r>
              <a:rPr lang="en-US" sz="2000" u="sng" dirty="0" smtClean="0">
                <a:solidFill>
                  <a:srgbClr val="FF0000"/>
                </a:solidFill>
              </a:rPr>
              <a:t>www.nj.gov/dep/opra/online.html</a:t>
            </a:r>
          </a:p>
          <a:p>
            <a:pPr marL="347663" lvl="1" indent="-342900">
              <a:spcBef>
                <a:spcPts val="600"/>
              </a:spcBef>
              <a:buFont typeface="Arial" panose="020B0604020202020204" pitchFamily="34" charset="0"/>
              <a:buChar char="•"/>
              <a:tabLst>
                <a:tab pos="1603375" algn="l"/>
              </a:tabLst>
            </a:pPr>
            <a:r>
              <a:rPr lang="en-US" sz="2000" dirty="0" smtClean="0">
                <a:solidFill>
                  <a:schemeClr val="bg1"/>
                </a:solidFill>
              </a:rPr>
              <a:t>Click on blue button on right “click here to launch DEP </a:t>
            </a:r>
            <a:r>
              <a:rPr lang="en-US" sz="2000" dirty="0">
                <a:solidFill>
                  <a:schemeClr val="bg1"/>
                </a:solidFill>
              </a:rPr>
              <a:t>D</a:t>
            </a:r>
            <a:r>
              <a:rPr lang="en-US" sz="2000" dirty="0" smtClean="0">
                <a:solidFill>
                  <a:schemeClr val="bg1"/>
                </a:solidFill>
              </a:rPr>
              <a:t>ata Miner”</a:t>
            </a:r>
          </a:p>
          <a:p>
            <a:pPr marL="4763" lvl="1" indent="0">
              <a:spcBef>
                <a:spcPts val="0"/>
              </a:spcBef>
              <a:buNone/>
              <a:tabLst>
                <a:tab pos="339725" algn="l"/>
              </a:tabLst>
            </a:pPr>
            <a:r>
              <a:rPr lang="en-US" sz="2000" dirty="0">
                <a:solidFill>
                  <a:schemeClr val="bg1"/>
                </a:solidFill>
              </a:rPr>
              <a:t>	</a:t>
            </a:r>
            <a:r>
              <a:rPr lang="en-US" sz="2000" dirty="0" smtClean="0">
                <a:solidFill>
                  <a:schemeClr val="bg1"/>
                </a:solidFill>
              </a:rPr>
              <a:t>Search by name of transporter.  For questions navigating Data Miner 	contact Liz Hennessey at (609) 292-6305 or 	</a:t>
            </a:r>
            <a:r>
              <a:rPr lang="en-US" sz="2000" dirty="0" smtClean="0">
                <a:solidFill>
                  <a:srgbClr val="FF0000"/>
                </a:solidFill>
              </a:rPr>
              <a:t>elizabeth.hennessey@dep.nj.gov</a:t>
            </a:r>
          </a:p>
          <a:p>
            <a:pPr marL="4763" lvl="1" indent="0">
              <a:spcBef>
                <a:spcPts val="0"/>
              </a:spcBef>
              <a:buNone/>
              <a:tabLst>
                <a:tab pos="339725" algn="l"/>
              </a:tabLst>
            </a:pPr>
            <a:endParaRPr lang="en-US" sz="2400" dirty="0"/>
          </a:p>
          <a:p>
            <a:pPr marL="4763" lvl="1" indent="0">
              <a:buNone/>
              <a:tabLst>
                <a:tab pos="1603375" algn="l"/>
              </a:tabLst>
            </a:pPr>
            <a:endParaRPr lang="en-US" sz="2400" dirty="0" smtClean="0"/>
          </a:p>
          <a:p>
            <a:pPr marL="0" indent="0">
              <a:buNone/>
            </a:pPr>
            <a:endParaRPr lang="en-US" dirty="0"/>
          </a:p>
        </p:txBody>
      </p:sp>
    </p:spTree>
    <p:extLst>
      <p:ext uri="{BB962C8B-B14F-4D97-AF65-F5344CB8AC3E}">
        <p14:creationId xmlns:p14="http://schemas.microsoft.com/office/powerpoint/2010/main" val="3302460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TOU Contacts &amp; Areas of Knowledge</a:t>
            </a:r>
            <a:endParaRPr lang="en-US" dirty="0">
              <a:solidFill>
                <a:schemeClr val="bg1"/>
              </a:solidFill>
            </a:endParaRPr>
          </a:p>
        </p:txBody>
      </p:sp>
      <p:sp>
        <p:nvSpPr>
          <p:cNvPr id="3" name="Content Placeholder 2"/>
          <p:cNvSpPr>
            <a:spLocks noGrp="1"/>
          </p:cNvSpPr>
          <p:nvPr>
            <p:ph idx="1"/>
          </p:nvPr>
        </p:nvSpPr>
        <p:spPr/>
        <p:txBody>
          <a:bodyPr>
            <a:noAutofit/>
          </a:bodyPr>
          <a:lstStyle/>
          <a:p>
            <a:pPr marL="0" indent="0">
              <a:buNone/>
            </a:pPr>
            <a:r>
              <a:rPr lang="en-US" sz="1800" b="1" dirty="0" smtClean="0">
                <a:solidFill>
                  <a:schemeClr val="bg1"/>
                </a:solidFill>
              </a:rPr>
              <a:t>Bob Gomez</a:t>
            </a:r>
            <a:r>
              <a:rPr lang="en-US" sz="1800" dirty="0" smtClean="0">
                <a:solidFill>
                  <a:schemeClr val="bg1"/>
                </a:solidFill>
              </a:rPr>
              <a:t>, Supervisor  (609) 292-3837  </a:t>
            </a:r>
            <a:r>
              <a:rPr lang="en-US" sz="1800" dirty="0" smtClean="0">
                <a:solidFill>
                  <a:srgbClr val="FF0000"/>
                </a:solidFill>
              </a:rPr>
              <a:t>robert.gomez@dep.nj.gov</a:t>
            </a:r>
          </a:p>
          <a:p>
            <a:pPr marL="0" indent="0">
              <a:buNone/>
            </a:pPr>
            <a:r>
              <a:rPr lang="en-US" sz="1800" dirty="0" smtClean="0">
                <a:solidFill>
                  <a:schemeClr val="bg1"/>
                </a:solidFill>
              </a:rPr>
              <a:t>Areas of knowledge:  RCRA, DOT, A-901 and Solid &amp; Hazardous Waste Transportation</a:t>
            </a:r>
          </a:p>
          <a:p>
            <a:pPr marL="0" indent="0">
              <a:buNone/>
            </a:pPr>
            <a:endParaRPr lang="en-US" sz="1800" dirty="0">
              <a:solidFill>
                <a:schemeClr val="bg1"/>
              </a:solidFill>
            </a:endParaRPr>
          </a:p>
          <a:p>
            <a:pPr marL="0" indent="0">
              <a:buNone/>
            </a:pPr>
            <a:r>
              <a:rPr lang="en-US" sz="1800" b="1" dirty="0" smtClean="0">
                <a:solidFill>
                  <a:schemeClr val="bg1"/>
                </a:solidFill>
              </a:rPr>
              <a:t>Ron Feehan</a:t>
            </a:r>
            <a:r>
              <a:rPr lang="en-US" sz="1800" dirty="0" smtClean="0">
                <a:solidFill>
                  <a:schemeClr val="bg1"/>
                </a:solidFill>
              </a:rPr>
              <a:t>, Investigator  (609) 292-3853  </a:t>
            </a:r>
            <a:r>
              <a:rPr lang="en-US" sz="1800" dirty="0" smtClean="0">
                <a:solidFill>
                  <a:srgbClr val="FF0000"/>
                </a:solidFill>
              </a:rPr>
              <a:t>ron.feehan@dep.nj.gov  </a:t>
            </a:r>
            <a:r>
              <a:rPr lang="en-US" sz="1800" dirty="0" smtClean="0">
                <a:solidFill>
                  <a:schemeClr val="bg1"/>
                </a:solidFill>
              </a:rPr>
              <a:t> </a:t>
            </a:r>
          </a:p>
          <a:p>
            <a:pPr marL="0" indent="0">
              <a:buNone/>
            </a:pPr>
            <a:r>
              <a:rPr lang="en-US" sz="1800" dirty="0" smtClean="0">
                <a:solidFill>
                  <a:schemeClr val="bg1"/>
                </a:solidFill>
              </a:rPr>
              <a:t>Areas of knowledge: Solid Waste Transportation, A-901 and Utility Regulations</a:t>
            </a:r>
          </a:p>
          <a:p>
            <a:pPr marL="0" indent="0">
              <a:buNone/>
            </a:pPr>
            <a:endParaRPr lang="en-US" sz="1800" dirty="0">
              <a:solidFill>
                <a:schemeClr val="bg1"/>
              </a:solidFill>
            </a:endParaRPr>
          </a:p>
          <a:p>
            <a:pPr marL="0" indent="0">
              <a:buNone/>
            </a:pPr>
            <a:r>
              <a:rPr lang="en-US" sz="1800" b="1" dirty="0" smtClean="0">
                <a:solidFill>
                  <a:schemeClr val="bg1"/>
                </a:solidFill>
              </a:rPr>
              <a:t>Mike Kosierowski</a:t>
            </a:r>
            <a:r>
              <a:rPr lang="en-US" sz="1800" dirty="0" smtClean="0">
                <a:solidFill>
                  <a:schemeClr val="bg1"/>
                </a:solidFill>
              </a:rPr>
              <a:t>, Env. Specialist 3  (609) 439-9640  </a:t>
            </a:r>
            <a:r>
              <a:rPr lang="en-US" sz="1800" dirty="0" smtClean="0">
                <a:solidFill>
                  <a:srgbClr val="FF0000"/>
                </a:solidFill>
              </a:rPr>
              <a:t>michael.kosierowski@dep.nj.gov</a:t>
            </a:r>
            <a:r>
              <a:rPr lang="en-US" sz="1800" dirty="0" smtClean="0">
                <a:solidFill>
                  <a:schemeClr val="bg1"/>
                </a:solidFill>
              </a:rPr>
              <a:t>  </a:t>
            </a:r>
          </a:p>
          <a:p>
            <a:pPr marL="0" indent="0">
              <a:buNone/>
            </a:pPr>
            <a:r>
              <a:rPr lang="en-US" sz="1800" dirty="0" smtClean="0">
                <a:solidFill>
                  <a:schemeClr val="bg1"/>
                </a:solidFill>
              </a:rPr>
              <a:t>Areas of knowledge: RCRA, DOT and Solid &amp; Hazardous Waste Transportation</a:t>
            </a:r>
          </a:p>
          <a:p>
            <a:pPr marL="0" indent="0">
              <a:buNone/>
            </a:pPr>
            <a:endParaRPr lang="en-US" sz="1800" dirty="0" smtClean="0">
              <a:solidFill>
                <a:schemeClr val="bg1"/>
              </a:solidFill>
            </a:endParaRPr>
          </a:p>
          <a:p>
            <a:pPr marL="0" indent="0">
              <a:buNone/>
            </a:pPr>
            <a:r>
              <a:rPr lang="en-US" sz="1800" b="1" dirty="0" smtClean="0">
                <a:solidFill>
                  <a:schemeClr val="bg1"/>
                </a:solidFill>
              </a:rPr>
              <a:t>Lawrence Lewis</a:t>
            </a:r>
            <a:r>
              <a:rPr lang="en-US" sz="1800" dirty="0" smtClean="0">
                <a:solidFill>
                  <a:schemeClr val="bg1"/>
                </a:solidFill>
              </a:rPr>
              <a:t>, Env. Specialist 2  (609) 209-1762  </a:t>
            </a:r>
            <a:r>
              <a:rPr lang="en-US" sz="1800" dirty="0" smtClean="0">
                <a:solidFill>
                  <a:srgbClr val="FF0000"/>
                </a:solidFill>
              </a:rPr>
              <a:t>lawrence.lewis@dep.nj.gov</a:t>
            </a:r>
          </a:p>
          <a:p>
            <a:pPr marL="0" indent="0">
              <a:buNone/>
            </a:pPr>
            <a:r>
              <a:rPr lang="en-US" sz="1800" dirty="0" smtClean="0">
                <a:solidFill>
                  <a:schemeClr val="bg1"/>
                </a:solidFill>
              </a:rPr>
              <a:t>Areas of knowledge:  Solid, Hazardous and Medical Waste Transportation</a:t>
            </a:r>
          </a:p>
          <a:p>
            <a:pPr marL="0" indent="0">
              <a:buNone/>
            </a:pPr>
            <a:endParaRPr lang="en-US" sz="1800" dirty="0">
              <a:solidFill>
                <a:schemeClr val="bg1"/>
              </a:solidFill>
            </a:endParaRPr>
          </a:p>
          <a:p>
            <a:pPr marL="0" indent="0">
              <a:buNone/>
            </a:pPr>
            <a:r>
              <a:rPr lang="en-US" sz="1800" b="1" dirty="0" smtClean="0">
                <a:solidFill>
                  <a:schemeClr val="bg1"/>
                </a:solidFill>
              </a:rPr>
              <a:t>Chris Farrar</a:t>
            </a:r>
            <a:r>
              <a:rPr lang="en-US" sz="1800" dirty="0" smtClean="0">
                <a:solidFill>
                  <a:schemeClr val="bg1"/>
                </a:solidFill>
              </a:rPr>
              <a:t>, Env. Specialist 1  (609) 439-8217  </a:t>
            </a:r>
            <a:r>
              <a:rPr lang="en-US" sz="1800" dirty="0" smtClean="0">
                <a:solidFill>
                  <a:srgbClr val="FF0000"/>
                </a:solidFill>
              </a:rPr>
              <a:t>chris.farrar@dep.nj.gov </a:t>
            </a:r>
            <a:r>
              <a:rPr lang="en-US" sz="1800" dirty="0" smtClean="0">
                <a:solidFill>
                  <a:schemeClr val="bg1"/>
                </a:solidFill>
              </a:rPr>
              <a:t> </a:t>
            </a:r>
          </a:p>
          <a:p>
            <a:pPr marL="0" indent="0">
              <a:buNone/>
            </a:pPr>
            <a:r>
              <a:rPr lang="en-US" sz="1800" dirty="0" smtClean="0">
                <a:solidFill>
                  <a:schemeClr val="bg1"/>
                </a:solidFill>
              </a:rPr>
              <a:t>Area of knowledge:  Solid Waste Transportation</a:t>
            </a:r>
          </a:p>
          <a:p>
            <a:pPr marL="0" indent="0">
              <a:buNone/>
            </a:pPr>
            <a:endParaRPr lang="en-US" sz="1800" dirty="0"/>
          </a:p>
        </p:txBody>
      </p:sp>
    </p:spTree>
    <p:extLst>
      <p:ext uri="{BB962C8B-B14F-4D97-AF65-F5344CB8AC3E}">
        <p14:creationId xmlns:p14="http://schemas.microsoft.com/office/powerpoint/2010/main" val="30667616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533400"/>
            <a:ext cx="8176988" cy="6134240"/>
          </a:xfrm>
        </p:spPr>
      </p:pic>
    </p:spTree>
    <p:extLst>
      <p:ext uri="{BB962C8B-B14F-4D97-AF65-F5344CB8AC3E}">
        <p14:creationId xmlns:p14="http://schemas.microsoft.com/office/powerpoint/2010/main" val="18026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Selecting A Transporter</a:t>
            </a:r>
            <a:endParaRPr lang="en-US" dirty="0">
              <a:solidFill>
                <a:schemeClr val="bg1"/>
              </a:solidFill>
            </a:endParaRPr>
          </a:p>
        </p:txBody>
      </p:sp>
      <p:sp>
        <p:nvSpPr>
          <p:cNvPr id="3" name="Content Placeholder 2"/>
          <p:cNvSpPr>
            <a:spLocks noGrp="1"/>
          </p:cNvSpPr>
          <p:nvPr>
            <p:ph idx="1"/>
          </p:nvPr>
        </p:nvSpPr>
        <p:spPr/>
        <p:txBody>
          <a:bodyPr>
            <a:normAutofit/>
          </a:bodyPr>
          <a:lstStyle/>
          <a:p>
            <a:pPr marL="4763" lvl="1" indent="0">
              <a:buNone/>
            </a:pPr>
            <a:r>
              <a:rPr lang="en-US" sz="2400" dirty="0" smtClean="0">
                <a:solidFill>
                  <a:schemeClr val="bg1"/>
                </a:solidFill>
              </a:rPr>
              <a:t>Reputable transporter or broker checklist:</a:t>
            </a:r>
          </a:p>
          <a:p>
            <a:pPr marL="347663" lvl="1" indent="-342900">
              <a:buFont typeface="Wingdings" panose="05000000000000000000" pitchFamily="2" charset="2"/>
              <a:buChar char="ü"/>
            </a:pPr>
            <a:endParaRPr lang="en-US" sz="2400" dirty="0">
              <a:solidFill>
                <a:schemeClr val="bg1"/>
              </a:solidFill>
            </a:endParaRPr>
          </a:p>
          <a:p>
            <a:pPr marL="347663" lvl="1" indent="-342900">
              <a:buFont typeface="Wingdings" panose="05000000000000000000" pitchFamily="2" charset="2"/>
              <a:buChar char="ü"/>
            </a:pPr>
            <a:r>
              <a:rPr lang="en-US" sz="2400" dirty="0" smtClean="0">
                <a:solidFill>
                  <a:schemeClr val="bg1"/>
                </a:solidFill>
              </a:rPr>
              <a:t>Always ask for copy of A-901 &amp; CPCN (for SW)</a:t>
            </a:r>
          </a:p>
          <a:p>
            <a:pPr marL="347663" lvl="1" indent="-342900">
              <a:buFont typeface="Wingdings" panose="05000000000000000000" pitchFamily="2" charset="2"/>
              <a:buChar char="ü"/>
            </a:pPr>
            <a:r>
              <a:rPr lang="en-US" sz="2400" dirty="0" smtClean="0">
                <a:solidFill>
                  <a:schemeClr val="bg1"/>
                </a:solidFill>
              </a:rPr>
              <a:t>Is equipment displaying current decals (look at equipment)</a:t>
            </a:r>
          </a:p>
          <a:p>
            <a:pPr marL="347663" lvl="1" indent="-342900">
              <a:buFont typeface="Wingdings" panose="05000000000000000000" pitchFamily="2" charset="2"/>
              <a:buChar char="ü"/>
            </a:pPr>
            <a:r>
              <a:rPr lang="en-US" sz="2400" dirty="0" smtClean="0">
                <a:solidFill>
                  <a:schemeClr val="bg1"/>
                </a:solidFill>
              </a:rPr>
              <a:t>Check DOT Safer site to make sure the transporter has not been revoked by DOT &amp; to check compliance &amp; safety ratings</a:t>
            </a:r>
          </a:p>
          <a:p>
            <a:pPr marL="347663" lvl="1" indent="-342900">
              <a:buFont typeface="Wingdings" panose="05000000000000000000" pitchFamily="2" charset="2"/>
              <a:buChar char="ü"/>
            </a:pPr>
            <a:r>
              <a:rPr lang="en-US" sz="2400" dirty="0" smtClean="0">
                <a:solidFill>
                  <a:schemeClr val="bg1"/>
                </a:solidFill>
              </a:rPr>
              <a:t>Check NJ DEP’s Data Miner to evaluate compliance history </a:t>
            </a:r>
          </a:p>
          <a:p>
            <a:pPr lvl="1">
              <a:buFont typeface="Wingdings" panose="05000000000000000000" pitchFamily="2" charset="2"/>
              <a:buChar char="ü"/>
            </a:pPr>
            <a:endParaRPr lang="en-US" sz="2000" dirty="0" smtClean="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827344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lstStyle/>
          <a:p>
            <a:r>
              <a:rPr lang="en-US" dirty="0" smtClean="0">
                <a:solidFill>
                  <a:schemeClr val="bg1"/>
                </a:solidFill>
              </a:rPr>
              <a:t>Various Types of DEP Decals</a:t>
            </a:r>
            <a:endParaRPr lang="en-US" dirty="0">
              <a:solidFill>
                <a:schemeClr val="bg1"/>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5802" y="1600200"/>
            <a:ext cx="3392396" cy="4525963"/>
          </a:xfrm>
        </p:spPr>
      </p:pic>
    </p:spTree>
    <p:extLst>
      <p:ext uri="{BB962C8B-B14F-4D97-AF65-F5344CB8AC3E}">
        <p14:creationId xmlns:p14="http://schemas.microsoft.com/office/powerpoint/2010/main" val="3186369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smtClean="0">
                <a:solidFill>
                  <a:schemeClr val="bg1"/>
                </a:solidFill>
              </a:rPr>
              <a:t>A-901 License &amp; CPCN Examples</a:t>
            </a:r>
            <a:endParaRPr lang="en-US" dirty="0">
              <a:solidFill>
                <a:schemeClr val="bg1"/>
              </a:solidFill>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8811" y="1600200"/>
            <a:ext cx="3395378" cy="452596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717" y="1600200"/>
            <a:ext cx="3393565" cy="4525963"/>
          </a:xfrm>
        </p:spPr>
      </p:pic>
    </p:spTree>
    <p:extLst>
      <p:ext uri="{BB962C8B-B14F-4D97-AF65-F5344CB8AC3E}">
        <p14:creationId xmlns:p14="http://schemas.microsoft.com/office/powerpoint/2010/main" val="4068964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normAutofit fontScale="90000"/>
          </a:bodyPr>
          <a:lstStyle/>
          <a:p>
            <a:pPr algn="ctr" eaLnBrk="1" hangingPunct="1">
              <a:defRPr/>
            </a:pPr>
            <a:r>
              <a:rPr lang="en-US" sz="4000" dirty="0" smtClean="0">
                <a:solidFill>
                  <a:schemeClr val="bg1"/>
                </a:solidFill>
                <a:latin typeface="Arial" charset="0"/>
              </a:rPr>
              <a:t>DOT Requirements Applicable to Hazardous Waste Generator’s</a:t>
            </a:r>
          </a:p>
        </p:txBody>
      </p:sp>
      <p:sp>
        <p:nvSpPr>
          <p:cNvPr id="109571" name="Rectangle 3"/>
          <p:cNvSpPr>
            <a:spLocks noGrp="1" noChangeArrowheads="1"/>
          </p:cNvSpPr>
          <p:nvPr>
            <p:ph idx="1"/>
          </p:nvPr>
        </p:nvSpPr>
        <p:spPr>
          <a:xfrm>
            <a:off x="685800" y="1752600"/>
            <a:ext cx="7772400" cy="4267200"/>
          </a:xfrm>
        </p:spPr>
        <p:txBody>
          <a:bodyPr/>
          <a:lstStyle/>
          <a:p>
            <a:pPr lvl="1" eaLnBrk="1" hangingPunct="1">
              <a:lnSpc>
                <a:spcPct val="130000"/>
              </a:lnSpc>
              <a:buClr>
                <a:schemeClr val="tx1"/>
              </a:buClr>
              <a:buFont typeface="Wingdings" pitchFamily="2" charset="2"/>
              <a:buChar char="§"/>
              <a:defRPr/>
            </a:pPr>
            <a:r>
              <a:rPr lang="en-US" sz="2400" dirty="0" smtClean="0">
                <a:solidFill>
                  <a:schemeClr val="bg1"/>
                </a:solidFill>
                <a:latin typeface="Arial" charset="0"/>
              </a:rPr>
              <a:t>Comply with training requirements</a:t>
            </a:r>
          </a:p>
          <a:p>
            <a:pPr lvl="1" eaLnBrk="1" hangingPunct="1">
              <a:lnSpc>
                <a:spcPct val="130000"/>
              </a:lnSpc>
              <a:buClr>
                <a:schemeClr val="tx1"/>
              </a:buClr>
              <a:buFont typeface="Wingdings" pitchFamily="2" charset="2"/>
              <a:buChar char="§"/>
              <a:defRPr/>
            </a:pPr>
            <a:r>
              <a:rPr lang="en-US" sz="2400" dirty="0" smtClean="0">
                <a:solidFill>
                  <a:schemeClr val="bg1"/>
                </a:solidFill>
                <a:latin typeface="Arial" charset="0"/>
              </a:rPr>
              <a:t>Properly identify waste being shipped</a:t>
            </a:r>
          </a:p>
          <a:p>
            <a:pPr lvl="1" eaLnBrk="1" hangingPunct="1">
              <a:lnSpc>
                <a:spcPct val="130000"/>
              </a:lnSpc>
              <a:buClr>
                <a:schemeClr val="tx1"/>
              </a:buClr>
              <a:buFont typeface="Wingdings" pitchFamily="2" charset="2"/>
              <a:buChar char="§"/>
              <a:defRPr/>
            </a:pPr>
            <a:r>
              <a:rPr lang="en-US" sz="2400" dirty="0" smtClean="0">
                <a:solidFill>
                  <a:schemeClr val="bg1"/>
                </a:solidFill>
                <a:latin typeface="Arial" charset="0"/>
              </a:rPr>
              <a:t>Select an authorized package</a:t>
            </a:r>
          </a:p>
          <a:p>
            <a:pPr lvl="1" eaLnBrk="1" hangingPunct="1">
              <a:lnSpc>
                <a:spcPct val="130000"/>
              </a:lnSpc>
              <a:buClr>
                <a:schemeClr val="tx1"/>
              </a:buClr>
              <a:buFont typeface="Wingdings" pitchFamily="2" charset="2"/>
              <a:buChar char="§"/>
              <a:defRPr/>
            </a:pPr>
            <a:r>
              <a:rPr lang="en-US" sz="2400" dirty="0" smtClean="0">
                <a:solidFill>
                  <a:schemeClr val="bg1"/>
                </a:solidFill>
                <a:latin typeface="Arial" charset="0"/>
              </a:rPr>
              <a:t>Properly mark the package</a:t>
            </a:r>
          </a:p>
          <a:p>
            <a:pPr lvl="2" eaLnBrk="1" hangingPunct="1">
              <a:lnSpc>
                <a:spcPct val="130000"/>
              </a:lnSpc>
              <a:buClr>
                <a:schemeClr val="tx1"/>
              </a:buClr>
              <a:buFont typeface="Wingdings" pitchFamily="2" charset="2"/>
              <a:buChar char="Ø"/>
              <a:defRPr/>
            </a:pPr>
            <a:r>
              <a:rPr lang="en-US" sz="2000" dirty="0" smtClean="0">
                <a:solidFill>
                  <a:schemeClr val="bg1"/>
                </a:solidFill>
                <a:latin typeface="Arial" charset="0"/>
              </a:rPr>
              <a:t> EPA &amp; DOT marking requirements</a:t>
            </a:r>
          </a:p>
          <a:p>
            <a:pPr lvl="1" eaLnBrk="1" hangingPunct="1">
              <a:lnSpc>
                <a:spcPct val="130000"/>
              </a:lnSpc>
              <a:buClr>
                <a:schemeClr val="tx1"/>
              </a:buClr>
              <a:buFont typeface="Wingdings" pitchFamily="2" charset="2"/>
              <a:buChar char="§"/>
              <a:defRPr/>
            </a:pPr>
            <a:r>
              <a:rPr lang="en-US" sz="2400" dirty="0" smtClean="0">
                <a:solidFill>
                  <a:schemeClr val="bg1"/>
                </a:solidFill>
                <a:latin typeface="Arial" charset="0"/>
              </a:rPr>
              <a:t>Complete the shipping paper (HW Manifest)</a:t>
            </a:r>
          </a:p>
          <a:p>
            <a:pPr lvl="1" eaLnBrk="1" hangingPunct="1">
              <a:lnSpc>
                <a:spcPct val="130000"/>
              </a:lnSpc>
              <a:buClr>
                <a:schemeClr val="tx1"/>
              </a:buClr>
              <a:buFont typeface="Wingdings" pitchFamily="2" charset="2"/>
              <a:buChar char="§"/>
              <a:defRPr/>
            </a:pPr>
            <a:r>
              <a:rPr lang="en-US" sz="2400" dirty="0" smtClean="0">
                <a:solidFill>
                  <a:schemeClr val="bg1"/>
                </a:solidFill>
                <a:latin typeface="Arial" charset="0"/>
              </a:rPr>
              <a:t>Comply with placarding requirements</a:t>
            </a:r>
            <a:endParaRPr lang="en-US" dirty="0" smtClean="0">
              <a:solidFill>
                <a:schemeClr val="bg1"/>
              </a:solidFill>
              <a:latin typeface="Arial" charset="0"/>
            </a:endParaRPr>
          </a:p>
          <a:p>
            <a:pPr lvl="2" eaLnBrk="1" hangingPunct="1">
              <a:lnSpc>
                <a:spcPct val="130000"/>
              </a:lnSpc>
              <a:buClr>
                <a:schemeClr val="tx1"/>
              </a:buClr>
              <a:buFont typeface="Monotype Sorts" pitchFamily="2" charset="2"/>
              <a:buNone/>
              <a:defRPr/>
            </a:pPr>
            <a:endParaRPr lang="en-US" dirty="0" smtClean="0">
              <a:latin typeface="Arial" charset="0"/>
            </a:endParaRPr>
          </a:p>
          <a:p>
            <a:pPr lvl="2" eaLnBrk="1" hangingPunct="1">
              <a:lnSpc>
                <a:spcPct val="130000"/>
              </a:lnSpc>
              <a:buClr>
                <a:schemeClr val="tx1"/>
              </a:buClr>
              <a:buFont typeface="Monotype Sorts" pitchFamily="2" charset="2"/>
              <a:buChar char="u"/>
              <a:defRPr/>
            </a:pPr>
            <a:endParaRPr lang="en-US" dirty="0" smtClean="0">
              <a:latin typeface="Arial" charset="0"/>
            </a:endParaRPr>
          </a:p>
          <a:p>
            <a:pPr lvl="2" eaLnBrk="1" hangingPunct="1">
              <a:lnSpc>
                <a:spcPct val="130000"/>
              </a:lnSpc>
              <a:buClr>
                <a:schemeClr val="tx1"/>
              </a:buClr>
              <a:buFont typeface="Monotype Sorts" pitchFamily="2" charset="2"/>
              <a:buNone/>
              <a:defRPr/>
            </a:pPr>
            <a:endParaRPr lang="en-US" sz="2000" dirty="0" smtClean="0">
              <a:latin typeface="Arial" charset="0"/>
            </a:endParaRPr>
          </a:p>
          <a:p>
            <a:pPr lvl="3" eaLnBrk="1" hangingPunct="1">
              <a:lnSpc>
                <a:spcPct val="130000"/>
              </a:lnSpc>
              <a:buClr>
                <a:schemeClr val="tx1"/>
              </a:buClr>
              <a:buFont typeface="Monotype Sorts" pitchFamily="2" charset="2"/>
              <a:buChar char="u"/>
              <a:defRPr/>
            </a:pPr>
            <a:endParaRPr lang="en-US" sz="1800" dirty="0" smtClean="0">
              <a:latin typeface="Arial" charset="0"/>
            </a:endParaRPr>
          </a:p>
        </p:txBody>
      </p:sp>
    </p:spTree>
    <p:extLst>
      <p:ext uri="{BB962C8B-B14F-4D97-AF65-F5344CB8AC3E}">
        <p14:creationId xmlns:p14="http://schemas.microsoft.com/office/powerpoint/2010/main" val="2732935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292100"/>
            <a:ext cx="8229600" cy="1308100"/>
          </a:xfrm>
        </p:spPr>
        <p:txBody>
          <a:bodyPr>
            <a:normAutofit fontScale="90000"/>
          </a:bodyPr>
          <a:lstStyle/>
          <a:p>
            <a:pPr algn="ctr" eaLnBrk="1" hangingPunct="1">
              <a:defRPr/>
            </a:pPr>
            <a:r>
              <a:rPr lang="en-US" sz="4000" dirty="0" smtClean="0">
                <a:solidFill>
                  <a:schemeClr val="bg1"/>
                </a:solidFill>
                <a:latin typeface="Arial" charset="0"/>
              </a:rPr>
              <a:t>DOT Requirements Applicable to Hazardous Waste Generator’s</a:t>
            </a:r>
          </a:p>
        </p:txBody>
      </p:sp>
      <p:sp>
        <p:nvSpPr>
          <p:cNvPr id="148483" name="Rectangle 3"/>
          <p:cNvSpPr>
            <a:spLocks noGrp="1" noChangeArrowheads="1"/>
          </p:cNvSpPr>
          <p:nvPr>
            <p:ph idx="1"/>
          </p:nvPr>
        </p:nvSpPr>
        <p:spPr>
          <a:xfrm>
            <a:off x="457200" y="1676400"/>
            <a:ext cx="8229600" cy="4343400"/>
          </a:xfrm>
        </p:spPr>
        <p:txBody>
          <a:bodyPr/>
          <a:lstStyle/>
          <a:p>
            <a:pPr lvl="1" eaLnBrk="1" hangingPunct="1">
              <a:lnSpc>
                <a:spcPct val="150000"/>
              </a:lnSpc>
              <a:buClr>
                <a:schemeClr val="tx1"/>
              </a:buClr>
              <a:buFont typeface="Wingdings" pitchFamily="2" charset="2"/>
              <a:buChar char="§"/>
              <a:defRPr/>
            </a:pPr>
            <a:endParaRPr lang="en-US" dirty="0" smtClean="0">
              <a:latin typeface="Arial" charset="0"/>
            </a:endParaRPr>
          </a:p>
          <a:p>
            <a:pPr lvl="1" eaLnBrk="1" hangingPunct="1">
              <a:lnSpc>
                <a:spcPct val="150000"/>
              </a:lnSpc>
              <a:buClr>
                <a:schemeClr val="tx1"/>
              </a:buClr>
              <a:buFont typeface="Wingdings" pitchFamily="2" charset="2"/>
              <a:buChar char="§"/>
              <a:defRPr/>
            </a:pPr>
            <a:r>
              <a:rPr lang="en-US" dirty="0" smtClean="0">
                <a:solidFill>
                  <a:schemeClr val="bg1"/>
                </a:solidFill>
                <a:latin typeface="Arial" charset="0"/>
              </a:rPr>
              <a:t>Training (49 CFR 172.704) </a:t>
            </a:r>
          </a:p>
          <a:p>
            <a:pPr lvl="2" eaLnBrk="1" hangingPunct="1">
              <a:lnSpc>
                <a:spcPct val="110000"/>
              </a:lnSpc>
              <a:buClr>
                <a:schemeClr val="tx1"/>
              </a:buClr>
              <a:buFont typeface="Wingdings" pitchFamily="2" charset="2"/>
              <a:buChar char="Ø"/>
              <a:defRPr/>
            </a:pPr>
            <a:r>
              <a:rPr lang="en-US" dirty="0" smtClean="0">
                <a:solidFill>
                  <a:schemeClr val="bg1"/>
                </a:solidFill>
                <a:latin typeface="Arial" charset="0"/>
              </a:rPr>
              <a:t> Hazmat employers must provide training to their     hazmat employees &amp; shall include:</a:t>
            </a:r>
            <a:endParaRPr lang="en-US" sz="2800" dirty="0" smtClean="0">
              <a:solidFill>
                <a:schemeClr val="bg1"/>
              </a:solidFill>
              <a:latin typeface="Arial" charset="0"/>
            </a:endParaRPr>
          </a:p>
          <a:p>
            <a:pPr lvl="3" eaLnBrk="1" hangingPunct="1">
              <a:lnSpc>
                <a:spcPct val="130000"/>
              </a:lnSpc>
              <a:buFontTx/>
              <a:buChar char="•"/>
              <a:defRPr/>
            </a:pPr>
            <a:r>
              <a:rPr lang="en-US" sz="2400" dirty="0" smtClean="0">
                <a:solidFill>
                  <a:schemeClr val="bg1"/>
                </a:solidFill>
                <a:latin typeface="Arial" charset="0"/>
              </a:rPr>
              <a:t> </a:t>
            </a:r>
            <a:r>
              <a:rPr lang="en-US" sz="2400" u="sng" dirty="0" smtClean="0">
                <a:solidFill>
                  <a:schemeClr val="bg1"/>
                </a:solidFill>
                <a:latin typeface="Arial" charset="0"/>
              </a:rPr>
              <a:t>General awareness training</a:t>
            </a:r>
            <a:r>
              <a:rPr lang="en-US" sz="2400" dirty="0" smtClean="0">
                <a:solidFill>
                  <a:schemeClr val="bg1"/>
                </a:solidFill>
                <a:latin typeface="Arial" charset="0"/>
              </a:rPr>
              <a:t> -  enabling the employee to recognize &amp; identify hazardous materials</a:t>
            </a:r>
          </a:p>
          <a:p>
            <a:pPr lvl="4" eaLnBrk="1" hangingPunct="1">
              <a:lnSpc>
                <a:spcPct val="110000"/>
              </a:lnSpc>
              <a:buClr>
                <a:schemeClr val="tx1"/>
              </a:buClr>
              <a:buFont typeface="Monotype Sorts" pitchFamily="2" charset="2"/>
              <a:buChar char="ã"/>
              <a:defRPr/>
            </a:pPr>
            <a:endParaRPr lang="en-US" sz="2400" dirty="0" smtClean="0">
              <a:latin typeface="Arial" charset="0"/>
            </a:endParaRPr>
          </a:p>
          <a:p>
            <a:pPr lvl="4" eaLnBrk="1" hangingPunct="1">
              <a:lnSpc>
                <a:spcPct val="110000"/>
              </a:lnSpc>
              <a:buClr>
                <a:schemeClr val="tx1"/>
              </a:buClr>
              <a:buFont typeface="Monotype Sorts" pitchFamily="2" charset="2"/>
              <a:buChar char="ã"/>
              <a:defRPr/>
            </a:pPr>
            <a:endParaRPr lang="en-US" sz="2400" dirty="0" smtClean="0">
              <a:latin typeface="Arial" charset="0"/>
            </a:endParaRPr>
          </a:p>
          <a:p>
            <a:pPr lvl="3" eaLnBrk="1" hangingPunct="1">
              <a:buFont typeface="Monotype Sorts" pitchFamily="2" charset="2"/>
              <a:buChar char="Ý"/>
              <a:defRPr/>
            </a:pPr>
            <a:endParaRPr lang="en-US" sz="2400" dirty="0" smtClean="0">
              <a:latin typeface="Arial" charset="0"/>
            </a:endParaRPr>
          </a:p>
        </p:txBody>
      </p:sp>
    </p:spTree>
    <p:extLst>
      <p:ext uri="{BB962C8B-B14F-4D97-AF65-F5344CB8AC3E}">
        <p14:creationId xmlns:p14="http://schemas.microsoft.com/office/powerpoint/2010/main" val="3913673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292100"/>
            <a:ext cx="8229600" cy="1308100"/>
          </a:xfrm>
        </p:spPr>
        <p:txBody>
          <a:bodyPr>
            <a:normAutofit fontScale="90000"/>
          </a:bodyPr>
          <a:lstStyle/>
          <a:p>
            <a:pPr algn="ctr" eaLnBrk="1" hangingPunct="1">
              <a:defRPr/>
            </a:pPr>
            <a:r>
              <a:rPr lang="en-US" sz="4000" dirty="0" smtClean="0">
                <a:solidFill>
                  <a:schemeClr val="bg1"/>
                </a:solidFill>
                <a:latin typeface="Arial" charset="0"/>
              </a:rPr>
              <a:t>DOT Requirements Applicable to Hazardous Waste Generator’s</a:t>
            </a:r>
          </a:p>
        </p:txBody>
      </p:sp>
      <p:sp>
        <p:nvSpPr>
          <p:cNvPr id="150531" name="Rectangle 3"/>
          <p:cNvSpPr>
            <a:spLocks noGrp="1" noChangeArrowheads="1"/>
          </p:cNvSpPr>
          <p:nvPr>
            <p:ph idx="1"/>
          </p:nvPr>
        </p:nvSpPr>
        <p:spPr>
          <a:xfrm>
            <a:off x="457200" y="1676400"/>
            <a:ext cx="8229600" cy="4343400"/>
          </a:xfrm>
        </p:spPr>
        <p:txBody>
          <a:bodyPr/>
          <a:lstStyle/>
          <a:p>
            <a:pPr lvl="1" eaLnBrk="1" hangingPunct="1">
              <a:lnSpc>
                <a:spcPct val="130000"/>
              </a:lnSpc>
              <a:buClr>
                <a:schemeClr val="tx1"/>
              </a:buClr>
              <a:buFont typeface="Wingdings" pitchFamily="2" charset="2"/>
              <a:buChar char="§"/>
              <a:defRPr/>
            </a:pPr>
            <a:r>
              <a:rPr lang="en-US" dirty="0" smtClean="0">
                <a:solidFill>
                  <a:schemeClr val="bg1"/>
                </a:solidFill>
                <a:latin typeface="Arial" charset="0"/>
              </a:rPr>
              <a:t>Training 172.704 - cont.</a:t>
            </a:r>
          </a:p>
          <a:p>
            <a:pPr lvl="2" eaLnBrk="1" hangingPunct="1">
              <a:lnSpc>
                <a:spcPct val="110000"/>
              </a:lnSpc>
              <a:buClr>
                <a:schemeClr val="tx1"/>
              </a:buClr>
              <a:defRPr/>
            </a:pPr>
            <a:r>
              <a:rPr lang="en-US" dirty="0" smtClean="0">
                <a:solidFill>
                  <a:schemeClr val="bg1"/>
                </a:solidFill>
                <a:latin typeface="Arial" charset="0"/>
              </a:rPr>
              <a:t> </a:t>
            </a:r>
            <a:r>
              <a:rPr lang="en-US" u="sng" dirty="0" smtClean="0">
                <a:solidFill>
                  <a:schemeClr val="bg1"/>
                </a:solidFill>
                <a:latin typeface="Arial" charset="0"/>
              </a:rPr>
              <a:t>Function Specific</a:t>
            </a:r>
            <a:r>
              <a:rPr lang="en-US" dirty="0" smtClean="0">
                <a:solidFill>
                  <a:schemeClr val="bg1"/>
                </a:solidFill>
                <a:latin typeface="Arial" charset="0"/>
              </a:rPr>
              <a:t> – hazmat employee must receive specific training to the hazmat function(s) performed</a:t>
            </a:r>
          </a:p>
          <a:p>
            <a:pPr lvl="2" eaLnBrk="1" hangingPunct="1">
              <a:lnSpc>
                <a:spcPct val="110000"/>
              </a:lnSpc>
              <a:buClr>
                <a:schemeClr val="tx1"/>
              </a:buClr>
              <a:defRPr/>
            </a:pPr>
            <a:r>
              <a:rPr lang="en-US" u="sng" dirty="0" smtClean="0">
                <a:solidFill>
                  <a:schemeClr val="bg1"/>
                </a:solidFill>
                <a:latin typeface="Arial" charset="0"/>
              </a:rPr>
              <a:t>Safety training</a:t>
            </a:r>
            <a:r>
              <a:rPr lang="en-US" dirty="0" smtClean="0">
                <a:solidFill>
                  <a:schemeClr val="bg1"/>
                </a:solidFill>
                <a:latin typeface="Arial" charset="0"/>
              </a:rPr>
              <a:t> – shall include emergency response information, methods of avoiding accidents such as proper handling procedures, &amp; measures to protect themselves from exposure</a:t>
            </a:r>
            <a:endParaRPr lang="en-US" u="sng" dirty="0" smtClean="0">
              <a:solidFill>
                <a:schemeClr val="bg1"/>
              </a:solidFill>
              <a:latin typeface="Arial" charset="0"/>
            </a:endParaRPr>
          </a:p>
          <a:p>
            <a:pPr lvl="3" eaLnBrk="1" hangingPunct="1">
              <a:lnSpc>
                <a:spcPct val="130000"/>
              </a:lnSpc>
              <a:buFont typeface="Monotype Sorts" pitchFamily="2" charset="2"/>
              <a:buNone/>
              <a:defRPr/>
            </a:pPr>
            <a:endParaRPr lang="en-US" sz="2400" dirty="0" smtClean="0">
              <a:solidFill>
                <a:schemeClr val="bg1"/>
              </a:solidFill>
              <a:latin typeface="Arial" charset="0"/>
            </a:endParaRPr>
          </a:p>
          <a:p>
            <a:pPr lvl="4" eaLnBrk="1" hangingPunct="1">
              <a:lnSpc>
                <a:spcPct val="110000"/>
              </a:lnSpc>
              <a:buClr>
                <a:schemeClr val="tx1"/>
              </a:buClr>
              <a:buFont typeface="Monotype Sorts" pitchFamily="2" charset="2"/>
              <a:buChar char="ã"/>
              <a:defRPr/>
            </a:pPr>
            <a:endParaRPr lang="en-US" sz="2400" dirty="0" smtClean="0">
              <a:latin typeface="Arial" charset="0"/>
            </a:endParaRPr>
          </a:p>
          <a:p>
            <a:pPr lvl="4" eaLnBrk="1" hangingPunct="1">
              <a:lnSpc>
                <a:spcPct val="110000"/>
              </a:lnSpc>
              <a:buClr>
                <a:schemeClr val="tx1"/>
              </a:buClr>
              <a:buFont typeface="Monotype Sorts" pitchFamily="2" charset="2"/>
              <a:buChar char="ã"/>
              <a:defRPr/>
            </a:pPr>
            <a:endParaRPr lang="en-US" sz="2400" dirty="0" smtClean="0">
              <a:latin typeface="Arial" charset="0"/>
            </a:endParaRPr>
          </a:p>
          <a:p>
            <a:pPr lvl="3" eaLnBrk="1" hangingPunct="1">
              <a:buFont typeface="Monotype Sorts" pitchFamily="2" charset="2"/>
              <a:buChar char="Ý"/>
              <a:defRPr/>
            </a:pPr>
            <a:endParaRPr lang="en-US" sz="2400" dirty="0" smtClean="0">
              <a:latin typeface="Arial" charset="0"/>
            </a:endParaRPr>
          </a:p>
        </p:txBody>
      </p:sp>
    </p:spTree>
    <p:extLst>
      <p:ext uri="{BB962C8B-B14F-4D97-AF65-F5344CB8AC3E}">
        <p14:creationId xmlns:p14="http://schemas.microsoft.com/office/powerpoint/2010/main" val="4737951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175</TotalTime>
  <Words>1608</Words>
  <Application>Microsoft Office PowerPoint</Application>
  <PresentationFormat>On-screen Show (4:3)</PresentationFormat>
  <Paragraphs>283</Paragraphs>
  <Slides>33</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Photo Editor Photo</vt:lpstr>
      <vt:lpstr>PowerPoint Presentation</vt:lpstr>
      <vt:lpstr>Responsibilities Of TOU</vt:lpstr>
      <vt:lpstr>Selecting A Transporter</vt:lpstr>
      <vt:lpstr>Selecting A Transporter</vt:lpstr>
      <vt:lpstr>Various Types of DEP Decals</vt:lpstr>
      <vt:lpstr>A-901 License &amp; CPCN Examples</vt:lpstr>
      <vt:lpstr>DOT Requirements Applicable to Hazardous Waste Generator’s</vt:lpstr>
      <vt:lpstr>DOT Requirements Applicable to Hazardous Waste Generator’s</vt:lpstr>
      <vt:lpstr>DOT Requirements Applicable to Hazardous Waste Generator’s</vt:lpstr>
      <vt:lpstr>DOT Requirements Applicable to Hazardous Waste Generator’s</vt:lpstr>
      <vt:lpstr>DOT Requirements Applicable to Hazardous Waste Generator’s</vt:lpstr>
      <vt:lpstr>Identify Your Waste</vt:lpstr>
      <vt:lpstr>Examples of Basic Descriptions</vt:lpstr>
      <vt:lpstr>Shipping Paper – HW Manifest</vt:lpstr>
      <vt:lpstr> Uniform Hazardous Waste Manifest is the Shipping Paper For Hazardous Waste </vt:lpstr>
      <vt:lpstr>Uniform Hazardous Waste Manifest is the Shipping Paper For Hazardous Waste</vt:lpstr>
      <vt:lpstr>Uniform Hazardous Waste Manifest is the Shipping Paper For Hazardous Waste</vt:lpstr>
      <vt:lpstr>DOT Requirements Applicable to Hazardous Waste Generator’s</vt:lpstr>
      <vt:lpstr>DOT Non Bulk Package Marking</vt:lpstr>
      <vt:lpstr>DOT Non Bulk Package Markings</vt:lpstr>
      <vt:lpstr>Improper Packaging</vt:lpstr>
      <vt:lpstr>Properly Packaged &amp; In Proper Condition for Transportation?  </vt:lpstr>
      <vt:lpstr>Properly Packaged &amp; In Proper Condition for Transportation?  </vt:lpstr>
      <vt:lpstr>Properly Packaged &amp; In Proper Condition for Transportation?  </vt:lpstr>
      <vt:lpstr>Placarding </vt:lpstr>
      <vt:lpstr>Placarding</vt:lpstr>
      <vt:lpstr>DOT Requirements Applicable to Hazardous Waste Generator’s</vt:lpstr>
      <vt:lpstr>DOT Requirements Applicable to Hazardous Waste Generator’s</vt:lpstr>
      <vt:lpstr>DEP Vehicle Marking Requirements</vt:lpstr>
      <vt:lpstr>Helpful Web Links</vt:lpstr>
      <vt:lpstr>Helpful Web Links</vt:lpstr>
      <vt:lpstr>TOU Contacts &amp; Areas of Knowledge</vt:lpstr>
      <vt:lpstr>PowerPoint Presentation</vt:lpstr>
    </vt:vector>
  </TitlesOfParts>
  <Company>NJDEP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Lawrence</dc:creator>
  <cp:lastModifiedBy>Lewis, Lawrence</cp:lastModifiedBy>
  <cp:revision>16</cp:revision>
  <dcterms:created xsi:type="dcterms:W3CDTF">2015-10-14T10:03:08Z</dcterms:created>
  <dcterms:modified xsi:type="dcterms:W3CDTF">2015-10-14T15:48:03Z</dcterms:modified>
</cp:coreProperties>
</file>